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0"/>
  </p:notesMasterIdLst>
  <p:handoutMasterIdLst>
    <p:handoutMasterId r:id="rId21"/>
  </p:handoutMasterIdLst>
  <p:sldIdLst>
    <p:sldId id="284" r:id="rId2"/>
    <p:sldId id="257" r:id="rId3"/>
    <p:sldId id="289" r:id="rId4"/>
    <p:sldId id="281" r:id="rId5"/>
    <p:sldId id="277" r:id="rId6"/>
    <p:sldId id="293" r:id="rId7"/>
    <p:sldId id="278" r:id="rId8"/>
    <p:sldId id="294" r:id="rId9"/>
    <p:sldId id="288" r:id="rId10"/>
    <p:sldId id="282" r:id="rId11"/>
    <p:sldId id="271" r:id="rId12"/>
    <p:sldId id="261" r:id="rId13"/>
    <p:sldId id="276" r:id="rId14"/>
    <p:sldId id="291" r:id="rId15"/>
    <p:sldId id="292" r:id="rId16"/>
    <p:sldId id="290" r:id="rId17"/>
    <p:sldId id="285" r:id="rId18"/>
    <p:sldId id="272" r:id="rId1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40"/>
    <a:srgbClr val="0000CC"/>
    <a:srgbClr val="1616E8"/>
    <a:srgbClr val="FF29DE"/>
    <a:srgbClr val="05EAF5"/>
    <a:srgbClr val="00FF00"/>
    <a:srgbClr val="347FF0"/>
    <a:srgbClr val="0000FF"/>
    <a:srgbClr val="FF330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967" autoAdjust="0"/>
  </p:normalViewPr>
  <p:slideViewPr>
    <p:cSldViewPr>
      <p:cViewPr varScale="1">
        <p:scale>
          <a:sx n="107" d="100"/>
          <a:sy n="107" d="100"/>
        </p:scale>
        <p:origin x="1740"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7.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2"/>
            <a:ext cx="2946135" cy="496254"/>
          </a:xfrm>
          <a:prstGeom prst="rect">
            <a:avLst/>
          </a:prstGeom>
        </p:spPr>
        <p:txBody>
          <a:bodyPr vert="horz" lIns="91321" tIns="45661" rIns="91321" bIns="45661" rtlCol="0"/>
          <a:lstStyle>
            <a:lvl1pPr algn="l">
              <a:defRPr sz="1200"/>
            </a:lvl1pPr>
          </a:lstStyle>
          <a:p>
            <a:endParaRPr lang="en-GB"/>
          </a:p>
        </p:txBody>
      </p:sp>
      <p:sp>
        <p:nvSpPr>
          <p:cNvPr id="3" name="Date Placeholder 2"/>
          <p:cNvSpPr>
            <a:spLocks noGrp="1"/>
          </p:cNvSpPr>
          <p:nvPr>
            <p:ph type="dt" sz="quarter" idx="1"/>
          </p:nvPr>
        </p:nvSpPr>
        <p:spPr>
          <a:xfrm>
            <a:off x="3849956" y="2"/>
            <a:ext cx="2946135" cy="496254"/>
          </a:xfrm>
          <a:prstGeom prst="rect">
            <a:avLst/>
          </a:prstGeom>
        </p:spPr>
        <p:txBody>
          <a:bodyPr vert="horz" lIns="91321" tIns="45661" rIns="91321" bIns="45661" rtlCol="0"/>
          <a:lstStyle>
            <a:lvl1pPr algn="r">
              <a:defRPr sz="1200"/>
            </a:lvl1pPr>
          </a:lstStyle>
          <a:p>
            <a:fld id="{B4FF3BC0-B5EE-40D5-BDF9-EDDC186C77B2}" type="datetimeFigureOut">
              <a:rPr lang="en-GB" smtClean="0"/>
              <a:t>07/07/2025</a:t>
            </a:fld>
            <a:endParaRPr lang="en-GB"/>
          </a:p>
        </p:txBody>
      </p:sp>
      <p:sp>
        <p:nvSpPr>
          <p:cNvPr id="4" name="Footer Placeholder 3"/>
          <p:cNvSpPr>
            <a:spLocks noGrp="1"/>
          </p:cNvSpPr>
          <p:nvPr>
            <p:ph type="ftr" sz="quarter" idx="2"/>
          </p:nvPr>
        </p:nvSpPr>
        <p:spPr>
          <a:xfrm>
            <a:off x="1" y="9428800"/>
            <a:ext cx="2946135" cy="496252"/>
          </a:xfrm>
          <a:prstGeom prst="rect">
            <a:avLst/>
          </a:prstGeom>
        </p:spPr>
        <p:txBody>
          <a:bodyPr vert="horz" lIns="91321" tIns="45661" rIns="91321" bIns="45661" rtlCol="0" anchor="b"/>
          <a:lstStyle>
            <a:lvl1pPr algn="l">
              <a:defRPr sz="1200"/>
            </a:lvl1pPr>
          </a:lstStyle>
          <a:p>
            <a:endParaRPr lang="en-GB"/>
          </a:p>
        </p:txBody>
      </p:sp>
      <p:sp>
        <p:nvSpPr>
          <p:cNvPr id="5" name="Slide Number Placeholder 4"/>
          <p:cNvSpPr>
            <a:spLocks noGrp="1"/>
          </p:cNvSpPr>
          <p:nvPr>
            <p:ph type="sldNum" sz="quarter" idx="3"/>
          </p:nvPr>
        </p:nvSpPr>
        <p:spPr>
          <a:xfrm>
            <a:off x="3849956" y="9428800"/>
            <a:ext cx="2946135" cy="496252"/>
          </a:xfrm>
          <a:prstGeom prst="rect">
            <a:avLst/>
          </a:prstGeom>
        </p:spPr>
        <p:txBody>
          <a:bodyPr vert="horz" lIns="91321" tIns="45661" rIns="91321" bIns="45661" rtlCol="0" anchor="b"/>
          <a:lstStyle>
            <a:lvl1pPr algn="r">
              <a:defRPr sz="1200"/>
            </a:lvl1pPr>
          </a:lstStyle>
          <a:p>
            <a:fld id="{12B698DE-2F27-4256-A470-89ACECB5267D}" type="slidenum">
              <a:rPr lang="en-GB" smtClean="0"/>
              <a:t>‹#›</a:t>
            </a:fld>
            <a:endParaRPr lang="en-GB"/>
          </a:p>
        </p:txBody>
      </p:sp>
    </p:spTree>
    <p:extLst>
      <p:ext uri="{BB962C8B-B14F-4D97-AF65-F5344CB8AC3E}">
        <p14:creationId xmlns:p14="http://schemas.microsoft.com/office/powerpoint/2010/main" val="605556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6135" cy="497838"/>
          </a:xfrm>
          <a:prstGeom prst="rect">
            <a:avLst/>
          </a:prstGeom>
        </p:spPr>
        <p:txBody>
          <a:bodyPr vert="horz" lIns="91321" tIns="45661" rIns="91321" bIns="45661" rtlCol="0"/>
          <a:lstStyle>
            <a:lvl1pPr algn="l">
              <a:defRPr sz="1200"/>
            </a:lvl1pPr>
          </a:lstStyle>
          <a:p>
            <a:endParaRPr lang="en-GB"/>
          </a:p>
        </p:txBody>
      </p:sp>
      <p:sp>
        <p:nvSpPr>
          <p:cNvPr id="3" name="Date Placeholder 2"/>
          <p:cNvSpPr>
            <a:spLocks noGrp="1"/>
          </p:cNvSpPr>
          <p:nvPr>
            <p:ph type="dt" idx="1"/>
          </p:nvPr>
        </p:nvSpPr>
        <p:spPr>
          <a:xfrm>
            <a:off x="3849955" y="1"/>
            <a:ext cx="2946135" cy="497838"/>
          </a:xfrm>
          <a:prstGeom prst="rect">
            <a:avLst/>
          </a:prstGeom>
        </p:spPr>
        <p:txBody>
          <a:bodyPr vert="horz" lIns="91321" tIns="45661" rIns="91321" bIns="45661" rtlCol="0"/>
          <a:lstStyle>
            <a:lvl1pPr algn="r">
              <a:defRPr sz="1200"/>
            </a:lvl1pPr>
          </a:lstStyle>
          <a:p>
            <a:fld id="{6D86D6EA-F741-4BF1-8F9B-04A7D5AD1BF4}" type="datetimeFigureOut">
              <a:rPr lang="en-GB" smtClean="0"/>
              <a:t>07/07/2025</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321" tIns="45661" rIns="91321" bIns="45661" rtlCol="0" anchor="ctr"/>
          <a:lstStyle/>
          <a:p>
            <a:endParaRPr lang="en-GB"/>
          </a:p>
        </p:txBody>
      </p:sp>
      <p:sp>
        <p:nvSpPr>
          <p:cNvPr id="5" name="Notes Placeholder 4"/>
          <p:cNvSpPr>
            <a:spLocks noGrp="1"/>
          </p:cNvSpPr>
          <p:nvPr>
            <p:ph type="body" sz="quarter" idx="3"/>
          </p:nvPr>
        </p:nvSpPr>
        <p:spPr>
          <a:xfrm>
            <a:off x="680244" y="4777027"/>
            <a:ext cx="5437188" cy="3908187"/>
          </a:xfrm>
          <a:prstGeom prst="rect">
            <a:avLst/>
          </a:prstGeom>
        </p:spPr>
        <p:txBody>
          <a:bodyPr vert="horz" lIns="91321" tIns="45661" rIns="91321" bIns="4566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800"/>
            <a:ext cx="2946135" cy="497838"/>
          </a:xfrm>
          <a:prstGeom prst="rect">
            <a:avLst/>
          </a:prstGeom>
        </p:spPr>
        <p:txBody>
          <a:bodyPr vert="horz" lIns="91321" tIns="45661" rIns="91321" bIns="45661" rtlCol="0" anchor="b"/>
          <a:lstStyle>
            <a:lvl1pPr algn="l">
              <a:defRPr sz="1200"/>
            </a:lvl1pPr>
          </a:lstStyle>
          <a:p>
            <a:endParaRPr lang="en-GB"/>
          </a:p>
        </p:txBody>
      </p:sp>
      <p:sp>
        <p:nvSpPr>
          <p:cNvPr id="7" name="Slide Number Placeholder 6"/>
          <p:cNvSpPr>
            <a:spLocks noGrp="1"/>
          </p:cNvSpPr>
          <p:nvPr>
            <p:ph type="sldNum" sz="quarter" idx="5"/>
          </p:nvPr>
        </p:nvSpPr>
        <p:spPr>
          <a:xfrm>
            <a:off x="3849955" y="9428800"/>
            <a:ext cx="2946135" cy="497838"/>
          </a:xfrm>
          <a:prstGeom prst="rect">
            <a:avLst/>
          </a:prstGeom>
        </p:spPr>
        <p:txBody>
          <a:bodyPr vert="horz" lIns="91321" tIns="45661" rIns="91321" bIns="45661" rtlCol="0" anchor="b"/>
          <a:lstStyle>
            <a:lvl1pPr algn="r">
              <a:defRPr sz="1200"/>
            </a:lvl1pPr>
          </a:lstStyle>
          <a:p>
            <a:fld id="{F88B7FE6-6C10-457F-96E2-729D9E48503C}" type="slidenum">
              <a:rPr lang="en-GB" smtClean="0"/>
              <a:t>‹#›</a:t>
            </a:fld>
            <a:endParaRPr lang="en-GB"/>
          </a:p>
        </p:txBody>
      </p:sp>
    </p:spTree>
    <p:extLst>
      <p:ext uri="{BB962C8B-B14F-4D97-AF65-F5344CB8AC3E}">
        <p14:creationId xmlns:p14="http://schemas.microsoft.com/office/powerpoint/2010/main" val="8799391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5" name="Date Placeholder 4"/>
          <p:cNvSpPr>
            <a:spLocks noGrp="1"/>
          </p:cNvSpPr>
          <p:nvPr>
            <p:ph type="dt" idx="10"/>
          </p:nvPr>
        </p:nvSpPr>
        <p:spPr/>
        <p:txBody>
          <a:bodyPr/>
          <a:lstStyle/>
          <a:p>
            <a:endParaRPr lang="en-GB"/>
          </a:p>
        </p:txBody>
      </p:sp>
    </p:spTree>
    <p:extLst>
      <p:ext uri="{BB962C8B-B14F-4D97-AF65-F5344CB8AC3E}">
        <p14:creationId xmlns:p14="http://schemas.microsoft.com/office/powerpoint/2010/main" val="26954958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88B7FE6-6C10-457F-96E2-729D9E48503C}" type="slidenum">
              <a:rPr lang="en-GB" smtClean="0"/>
              <a:t>11</a:t>
            </a:fld>
            <a:endParaRPr lang="en-GB"/>
          </a:p>
        </p:txBody>
      </p:sp>
    </p:spTree>
    <p:extLst>
      <p:ext uri="{BB962C8B-B14F-4D97-AF65-F5344CB8AC3E}">
        <p14:creationId xmlns:p14="http://schemas.microsoft.com/office/powerpoint/2010/main" val="4168312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8B7FE6-6C10-457F-96E2-729D9E48503C}" type="slidenum">
              <a:rPr lang="en-GB" smtClean="0"/>
              <a:t>14</a:t>
            </a:fld>
            <a:endParaRPr lang="en-GB"/>
          </a:p>
        </p:txBody>
      </p:sp>
    </p:spTree>
    <p:extLst>
      <p:ext uri="{BB962C8B-B14F-4D97-AF65-F5344CB8AC3E}">
        <p14:creationId xmlns:p14="http://schemas.microsoft.com/office/powerpoint/2010/main" val="30525318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613875A-53A4-4560-B09E-2B30798C8D6C}" type="datetimeFigureOut">
              <a:rPr lang="en-GB" smtClean="0"/>
              <a:pPr/>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13875A-53A4-4560-B09E-2B30798C8D6C}" type="datetimeFigureOut">
              <a:rPr lang="en-GB" smtClean="0"/>
              <a:pPr/>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13875A-53A4-4560-B09E-2B30798C8D6C}" type="datetimeFigureOut">
              <a:rPr lang="en-GB" smtClean="0"/>
              <a:pPr/>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613875A-53A4-4560-B09E-2B30798C8D6C}" type="datetimeFigureOut">
              <a:rPr lang="en-GB" smtClean="0"/>
              <a:pPr/>
              <a:t>07/07/2025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613875A-53A4-4560-B09E-2B30798C8D6C}" type="datetimeFigureOut">
              <a:rPr lang="en-GB" smtClean="0"/>
              <a:pPr/>
              <a:t>07/07/2025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613875A-53A4-4560-B09E-2B30798C8D6C}" type="datetimeFigureOut">
              <a:rPr lang="en-GB" smtClean="0"/>
              <a:pPr/>
              <a:t>07/07/2025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13875A-53A4-4560-B09E-2B30798C8D6C}" type="datetimeFigureOut">
              <a:rPr lang="en-GB" smtClean="0"/>
              <a:pPr/>
              <a:t>07/07/2025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13875A-53A4-4560-B09E-2B30798C8D6C}" type="datetimeFigureOut">
              <a:rPr lang="en-GB" smtClean="0"/>
              <a:pPr/>
              <a:t>07/07/2025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13875A-53A4-4560-B09E-2B30798C8D6C}" type="datetimeFigureOut">
              <a:rPr lang="en-GB" smtClean="0"/>
              <a:pPr/>
              <a:t>07/07/2025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13875A-53A4-4560-B09E-2B30798C8D6C}" type="datetimeFigureOut">
              <a:rPr lang="en-GB" smtClean="0"/>
              <a:pPr/>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13875A-53A4-4560-B09E-2B30798C8D6C}" type="datetimeFigureOut">
              <a:rPr lang="en-GB" smtClean="0"/>
              <a:pPr/>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13875A-53A4-4560-B09E-2B30798C8D6C}" type="datetimeFigureOut">
              <a:rPr lang="en-GB" smtClean="0"/>
              <a:pPr/>
              <a:t>07/07/2025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AC39C0-99D5-42D7-BE30-8F971C33657C}"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3.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hyperlink" Target="http://www.michaelhope.co.uk/" TargetMode="External"/><Relationship Id="rId3" Type="http://schemas.openxmlformats.org/officeDocument/2006/relationships/image" Target="../media/image9.jpeg"/><Relationship Id="rId7" Type="http://schemas.openxmlformats.org/officeDocument/2006/relationships/image" Target="../media/image13.png"/><Relationship Id="rId2" Type="http://schemas.openxmlformats.org/officeDocument/2006/relationships/image" Target="../media/image8.jpeg"/><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3.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s://mightyallstars.ipalbookings.com/"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jpeg"/><Relationship Id="rId7" Type="http://schemas.openxmlformats.org/officeDocument/2006/relationships/image" Target="../media/image33.jpeg"/><Relationship Id="rId2" Type="http://schemas.openxmlformats.org/officeDocument/2006/relationships/image" Target="../media/image28.png"/><Relationship Id="rId1" Type="http://schemas.openxmlformats.org/officeDocument/2006/relationships/slideLayout" Target="../slideLayouts/slideLayout3.xml"/><Relationship Id="rId6" Type="http://schemas.openxmlformats.org/officeDocument/2006/relationships/image" Target="../media/image32.jpeg"/><Relationship Id="rId5" Type="http://schemas.openxmlformats.org/officeDocument/2006/relationships/image" Target="../media/image31.png"/><Relationship Id="rId4" Type="http://schemas.openxmlformats.org/officeDocument/2006/relationships/image" Target="../media/image30.jpeg"/><Relationship Id="rId9" Type="http://schemas.openxmlformats.org/officeDocument/2006/relationships/image" Target="../media/image35.jpeg"/></Relationships>
</file>

<file path=ppt/slides/_rels/slide1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vmlDrawing" Target="../drawings/vmlDrawing1.vml"/><Relationship Id="rId5" Type="http://schemas.openxmlformats.org/officeDocument/2006/relationships/image" Target="../media/image37.png"/><Relationship Id="rId4" Type="http://schemas.openxmlformats.org/officeDocument/2006/relationships/package" Target="../embeddings/Microsoft_Word_Document.docx"/></Relationships>
</file>

<file path=ppt/slides/_rels/slide1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jpeg"/><Relationship Id="rId1" Type="http://schemas.openxmlformats.org/officeDocument/2006/relationships/slideLayout" Target="../slideLayouts/slideLayout3.xml"/><Relationship Id="rId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6858000"/>
          </a:xfrm>
          <a:solidFill>
            <a:srgbClr val="008040"/>
          </a:solidFill>
        </p:spPr>
        <p:txBody>
          <a:bodyPr>
            <a:normAutofit/>
          </a:bodyPr>
          <a:lstStyle/>
          <a:p>
            <a:r>
              <a:rPr lang="en-GB" sz="4000" b="1" dirty="0">
                <a:solidFill>
                  <a:schemeClr val="bg1"/>
                </a:solidFill>
              </a:rPr>
              <a:t>July 2025</a:t>
            </a:r>
            <a:br>
              <a:rPr lang="en-GB" sz="4800" b="1" dirty="0">
                <a:solidFill>
                  <a:srgbClr val="05EAF5"/>
                </a:solidFill>
              </a:rPr>
            </a:br>
            <a:endParaRPr lang="en-GB" sz="4800" b="1" dirty="0">
              <a:solidFill>
                <a:schemeClr val="bg1"/>
              </a:solidFill>
              <a:latin typeface="+mn-lt"/>
            </a:endParaRPr>
          </a:p>
        </p:txBody>
      </p:sp>
      <p:sp>
        <p:nvSpPr>
          <p:cNvPr id="12" name="Title 1"/>
          <p:cNvSpPr txBox="1">
            <a:spLocks/>
          </p:cNvSpPr>
          <p:nvPr/>
        </p:nvSpPr>
        <p:spPr>
          <a:xfrm>
            <a:off x="1547664" y="620688"/>
            <a:ext cx="5976664" cy="1872208"/>
          </a:xfrm>
          <a:prstGeom prst="rect">
            <a:avLst/>
          </a:prstGeom>
          <a:solidFill>
            <a:srgbClr val="008040"/>
          </a:solidFill>
        </p:spPr>
        <p:txBody>
          <a:bodyPr vert="horz" lIns="91440" tIns="45720" rIns="91440" bIns="45720" rtlCol="0" anchor="ctr">
            <a:normAutofit fontScale="6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dirty="0">
                <a:solidFill>
                  <a:schemeClr val="bg1"/>
                </a:solidFill>
                <a:latin typeface="+mn-lt"/>
              </a:rPr>
              <a:t> </a:t>
            </a:r>
            <a:r>
              <a:rPr lang="en-GB" sz="6700" b="1" dirty="0" err="1">
                <a:solidFill>
                  <a:schemeClr val="bg1"/>
                </a:solidFill>
                <a:latin typeface="+mn-lt"/>
              </a:rPr>
              <a:t>Downsway</a:t>
            </a:r>
            <a:r>
              <a:rPr lang="en-GB" sz="6700" b="1" dirty="0">
                <a:solidFill>
                  <a:schemeClr val="bg1"/>
                </a:solidFill>
                <a:latin typeface="+mn-lt"/>
              </a:rPr>
              <a:t> Primary School</a:t>
            </a:r>
            <a:r>
              <a:rPr lang="en-GB" sz="4800" b="1" dirty="0">
                <a:solidFill>
                  <a:schemeClr val="bg1"/>
                </a:solidFill>
                <a:latin typeface="+mn-lt"/>
              </a:rPr>
              <a:t> </a:t>
            </a:r>
            <a:endParaRPr lang="en-GB" sz="2700" b="1" dirty="0">
              <a:solidFill>
                <a:schemeClr val="bg1"/>
              </a:solidFill>
              <a:latin typeface="+mn-lt"/>
            </a:endParaRPr>
          </a:p>
          <a:p>
            <a:r>
              <a:rPr lang="en-GB" b="1" i="1" dirty="0">
                <a:solidFill>
                  <a:schemeClr val="bg1"/>
                </a:solidFill>
              </a:rPr>
              <a:t>‘Challenging minds, changing futures’ </a:t>
            </a:r>
            <a:endParaRPr lang="en-GB" dirty="0">
              <a:solidFill>
                <a:schemeClr val="bg1"/>
              </a:solidFill>
            </a:endParaRPr>
          </a:p>
          <a:p>
            <a:endParaRPr lang="en-GB" sz="2700" b="1" i="1" dirty="0">
              <a:solidFill>
                <a:schemeClr val="bg1"/>
              </a:solidFill>
              <a:latin typeface="+mn-lt"/>
            </a:endParaRPr>
          </a:p>
        </p:txBody>
      </p:sp>
      <p:sp>
        <p:nvSpPr>
          <p:cNvPr id="7" name="Rectangle 6"/>
          <p:cNvSpPr/>
          <p:nvPr/>
        </p:nvSpPr>
        <p:spPr>
          <a:xfrm>
            <a:off x="1763688" y="3284984"/>
            <a:ext cx="5544616" cy="523220"/>
          </a:xfrm>
          <a:prstGeom prst="rect">
            <a:avLst/>
          </a:prstGeom>
        </p:spPr>
        <p:txBody>
          <a:bodyPr wrap="square">
            <a:spAutoFit/>
          </a:bodyPr>
          <a:lstStyle/>
          <a:p>
            <a:pPr algn="ctr"/>
            <a:r>
              <a:rPr lang="en-GB" sz="2800" b="1" dirty="0">
                <a:solidFill>
                  <a:schemeClr val="bg1"/>
                </a:solidFill>
              </a:rPr>
              <a:t>School Core Values</a:t>
            </a:r>
            <a:endParaRPr lang="en-GB" dirty="0">
              <a:solidFill>
                <a:schemeClr val="bg1"/>
              </a:solidFill>
            </a:endParaRPr>
          </a:p>
        </p:txBody>
      </p:sp>
      <p:pic>
        <p:nvPicPr>
          <p:cNvPr id="6" name="Picture 5">
            <a:extLst>
              <a:ext uri="{FF2B5EF4-FFF2-40B4-BE49-F238E27FC236}">
                <a16:creationId xmlns:a16="http://schemas.microsoft.com/office/drawing/2014/main" id="{DBF7A221-2CE4-4001-884D-16BD3AD4AD6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8262" y="116632"/>
            <a:ext cx="1399401" cy="1593558"/>
          </a:xfrm>
          <a:prstGeom prst="rect">
            <a:avLst/>
          </a:prstGeom>
        </p:spPr>
      </p:pic>
      <p:pic>
        <p:nvPicPr>
          <p:cNvPr id="8" name="Picture 7"/>
          <p:cNvPicPr/>
          <p:nvPr/>
        </p:nvPicPr>
        <p:blipFill rotWithShape="1">
          <a:blip r:embed="rId4"/>
          <a:srcRect l="22277" t="14658" r="22025" b="17675"/>
          <a:stretch/>
        </p:blipFill>
        <p:spPr bwMode="auto">
          <a:xfrm>
            <a:off x="2555776" y="3808204"/>
            <a:ext cx="3960440" cy="293316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120097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6512" y="14016"/>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144016" y="114896"/>
            <a:ext cx="9036496" cy="707886"/>
          </a:xfrm>
          <a:prstGeom prst="rect">
            <a:avLst/>
          </a:prstGeom>
          <a:noFill/>
        </p:spPr>
        <p:txBody>
          <a:bodyPr wrap="square" rtlCol="0">
            <a:spAutoFit/>
          </a:bodyPr>
          <a:lstStyle/>
          <a:p>
            <a:pPr algn="ctr"/>
            <a:r>
              <a:rPr lang="en-US" sz="4000" b="1" dirty="0">
                <a:solidFill>
                  <a:schemeClr val="bg1"/>
                </a:solidFill>
              </a:rPr>
              <a:t>Welcome to Foundation Stage </a:t>
            </a:r>
            <a:endParaRPr lang="en-GB" sz="4000" b="1" dirty="0">
              <a:solidFill>
                <a:schemeClr val="bg1"/>
              </a:solidFill>
            </a:endParaRPr>
          </a:p>
        </p:txBody>
      </p:sp>
      <p:sp>
        <p:nvSpPr>
          <p:cNvPr id="5" name="Rectangle 4">
            <a:extLst>
              <a:ext uri="{FF2B5EF4-FFF2-40B4-BE49-F238E27FC236}">
                <a16:creationId xmlns:a16="http://schemas.microsoft.com/office/drawing/2014/main" id="{237942A0-F38E-4FFB-85CC-5812E0F86DB4}"/>
              </a:ext>
            </a:extLst>
          </p:cNvPr>
          <p:cNvSpPr/>
          <p:nvPr/>
        </p:nvSpPr>
        <p:spPr>
          <a:xfrm>
            <a:off x="1573524" y="3241866"/>
            <a:ext cx="2413418" cy="646331"/>
          </a:xfrm>
          <a:prstGeom prst="rect">
            <a:avLst/>
          </a:prstGeom>
        </p:spPr>
        <p:txBody>
          <a:bodyPr wrap="none">
            <a:spAutoFit/>
          </a:bodyPr>
          <a:lstStyle/>
          <a:p>
            <a:pPr algn="ctr"/>
            <a:r>
              <a:rPr lang="en-US" dirty="0" err="1"/>
              <a:t>Mrs</a:t>
            </a:r>
            <a:r>
              <a:rPr lang="en-US" dirty="0"/>
              <a:t> Clarke</a:t>
            </a:r>
          </a:p>
          <a:p>
            <a:r>
              <a:rPr lang="en-US" dirty="0"/>
              <a:t>(Monday – Wednesday)</a:t>
            </a:r>
            <a:endParaRPr lang="en-GB" dirty="0"/>
          </a:p>
        </p:txBody>
      </p:sp>
      <p:sp>
        <p:nvSpPr>
          <p:cNvPr id="6" name="Rectangle 5">
            <a:extLst>
              <a:ext uri="{FF2B5EF4-FFF2-40B4-BE49-F238E27FC236}">
                <a16:creationId xmlns:a16="http://schemas.microsoft.com/office/drawing/2014/main" id="{8434B999-DE7E-4D0B-BC55-D7DADB2F4F77}"/>
              </a:ext>
            </a:extLst>
          </p:cNvPr>
          <p:cNvSpPr/>
          <p:nvPr/>
        </p:nvSpPr>
        <p:spPr>
          <a:xfrm>
            <a:off x="4860032" y="3226379"/>
            <a:ext cx="1874489" cy="646331"/>
          </a:xfrm>
          <a:prstGeom prst="rect">
            <a:avLst/>
          </a:prstGeom>
        </p:spPr>
        <p:txBody>
          <a:bodyPr wrap="none">
            <a:spAutoFit/>
          </a:bodyPr>
          <a:lstStyle/>
          <a:p>
            <a:pPr algn="ctr"/>
            <a:r>
              <a:rPr lang="en-US" dirty="0" err="1"/>
              <a:t>Mrs</a:t>
            </a:r>
            <a:r>
              <a:rPr lang="en-US" dirty="0"/>
              <a:t> Tipper</a:t>
            </a:r>
          </a:p>
          <a:p>
            <a:pPr algn="ctr"/>
            <a:r>
              <a:rPr lang="en-US" dirty="0"/>
              <a:t>(Thursday-Friday) </a:t>
            </a:r>
          </a:p>
        </p:txBody>
      </p:sp>
      <p:pic>
        <p:nvPicPr>
          <p:cNvPr id="20" name="Picture 19">
            <a:extLst>
              <a:ext uri="{FF2B5EF4-FFF2-40B4-BE49-F238E27FC236}">
                <a16:creationId xmlns:a16="http://schemas.microsoft.com/office/drawing/2014/main" id="{F167A522-AF83-464A-B767-7C85FC4C29F4}"/>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0978" y="1131548"/>
            <a:ext cx="1703212" cy="2084196"/>
          </a:xfrm>
          <a:prstGeom prst="rect">
            <a:avLst/>
          </a:prstGeom>
          <a:noFill/>
          <a:ln>
            <a:noFill/>
          </a:ln>
        </p:spPr>
      </p:pic>
      <p:pic>
        <p:nvPicPr>
          <p:cNvPr id="23" name="image8.jpeg">
            <a:extLst>
              <a:ext uri="{FF2B5EF4-FFF2-40B4-BE49-F238E27FC236}">
                <a16:creationId xmlns:a16="http://schemas.microsoft.com/office/drawing/2014/main" id="{3E56F6FD-8777-4FD8-BC74-B17FD667DD26}"/>
              </a:ext>
            </a:extLst>
          </p:cNvPr>
          <p:cNvPicPr/>
          <p:nvPr/>
        </p:nvPicPr>
        <p:blipFill>
          <a:blip r:embed="rId3" cstate="print"/>
          <a:stretch>
            <a:fillRect/>
          </a:stretch>
        </p:blipFill>
        <p:spPr>
          <a:xfrm>
            <a:off x="5121165" y="1066534"/>
            <a:ext cx="1541348" cy="2175332"/>
          </a:xfrm>
          <a:prstGeom prst="rect">
            <a:avLst/>
          </a:prstGeom>
        </p:spPr>
      </p:pic>
      <p:sp>
        <p:nvSpPr>
          <p:cNvPr id="8" name="docshape4">
            <a:extLst>
              <a:ext uri="{FF2B5EF4-FFF2-40B4-BE49-F238E27FC236}">
                <a16:creationId xmlns:a16="http://schemas.microsoft.com/office/drawing/2014/main" id="{1DD4A349-43AC-46F0-8E0F-DE033AEE68FD}"/>
              </a:ext>
            </a:extLst>
          </p:cNvPr>
          <p:cNvSpPr txBox="1">
            <a:spLocks noChangeArrowheads="1"/>
          </p:cNvSpPr>
          <p:nvPr/>
        </p:nvSpPr>
        <p:spPr bwMode="auto">
          <a:xfrm>
            <a:off x="3986942" y="5706350"/>
            <a:ext cx="5616624" cy="742950"/>
          </a:xfrm>
          <a:prstGeom prst="rect">
            <a:avLst/>
          </a:prstGeom>
          <a:noFill/>
          <a:ln w="9525">
            <a:solidFill>
              <a:schemeClr val="bg1"/>
            </a:solidFill>
            <a:prstDash val="solid"/>
            <a:miter lim="800000"/>
            <a:headEnd/>
            <a:tailEnd/>
          </a:ln>
          <a:extLst>
            <a:ext uri="{909E8E84-426E-40dd-AFC4-6F175D3DCCD1}">
              <a14:hiddenFill xmlns:lc="http://schemas.openxmlformats.org/drawingml/2006/lockedCanvas" xmlns="" xmlns:mo="http://schemas.microsoft.com/office/mac/office/2008/main" xmlns:mv="urn:schemas-microsoft-com:mac:vml" xmlns:o="urn:schemas-microsoft-com:office:office" xmlns:v="urn:schemas-microsoft-com:vml" xmlns:w10="urn:schemas-microsoft-com:office:word" xmlns:w="http://schemas.openxmlformats.org/wordprocessingml/2006/main"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solidFill>
                  <a:srgbClr val="FFFFFF"/>
                </a:solidFill>
              </a14:hiddenFill>
            </a:ext>
          </a:extLst>
        </p:spPr>
        <p:txBody>
          <a:bodyPr rot="0" vert="horz" wrap="square" lIns="0" tIns="0" rIns="0" bIns="0" anchor="t" anchorCtr="0" upright="1">
            <a:noAutofit/>
          </a:bodyPr>
          <a:lstStyle/>
          <a:p>
            <a:pPr marL="168910" marR="170180" algn="ctr">
              <a:spcBef>
                <a:spcPts val="360"/>
              </a:spcBef>
              <a:spcAft>
                <a:spcPts val="0"/>
              </a:spcAft>
            </a:pPr>
            <a:r>
              <a:rPr lang="en-US" dirty="0" err="1">
                <a:effectLst/>
                <a:latin typeface="+mj-lt"/>
                <a:ea typeface="Comic Sans MS" panose="030F0702030302020204" pitchFamily="66" charset="0"/>
                <a:cs typeface="Comic Sans MS" panose="030F0702030302020204" pitchFamily="66" charset="0"/>
              </a:rPr>
              <a:t>Mrs</a:t>
            </a:r>
            <a:r>
              <a:rPr lang="en-US" spc="-25" dirty="0">
                <a:effectLst/>
                <a:latin typeface="+mj-lt"/>
                <a:ea typeface="Comic Sans MS" panose="030F0702030302020204" pitchFamily="66" charset="0"/>
                <a:cs typeface="Comic Sans MS" panose="030F0702030302020204" pitchFamily="66" charset="0"/>
              </a:rPr>
              <a:t> </a:t>
            </a:r>
            <a:r>
              <a:rPr lang="en-US" spc="-10" dirty="0">
                <a:effectLst/>
                <a:latin typeface="+mj-lt"/>
                <a:ea typeface="Comic Sans MS" panose="030F0702030302020204" pitchFamily="66" charset="0"/>
                <a:cs typeface="Comic Sans MS" panose="030F0702030302020204" pitchFamily="66" charset="0"/>
              </a:rPr>
              <a:t>Saunders</a:t>
            </a:r>
            <a:endParaRPr lang="en-GB" dirty="0">
              <a:effectLst/>
              <a:latin typeface="+mj-lt"/>
              <a:ea typeface="Comic Sans MS" panose="030F0702030302020204" pitchFamily="66" charset="0"/>
              <a:cs typeface="Comic Sans MS" panose="030F0702030302020204" pitchFamily="66" charset="0"/>
            </a:endParaRPr>
          </a:p>
          <a:p>
            <a:pPr marL="168910" marR="171450" algn="ctr">
              <a:spcBef>
                <a:spcPts val="880"/>
              </a:spcBef>
              <a:spcAft>
                <a:spcPts val="0"/>
              </a:spcAft>
            </a:pPr>
            <a:r>
              <a:rPr lang="en-US" dirty="0">
                <a:effectLst/>
                <a:latin typeface="+mj-lt"/>
                <a:ea typeface="Comic Sans MS" panose="030F0702030302020204" pitchFamily="66" charset="0"/>
                <a:cs typeface="Comic Sans MS" panose="030F0702030302020204" pitchFamily="66" charset="0"/>
              </a:rPr>
              <a:t>Higher Level Teaching</a:t>
            </a:r>
            <a:r>
              <a:rPr lang="en-US" spc="-75" dirty="0">
                <a:effectLst/>
                <a:latin typeface="+mj-lt"/>
                <a:ea typeface="Comic Sans MS" panose="030F0702030302020204" pitchFamily="66" charset="0"/>
                <a:cs typeface="Comic Sans MS" panose="030F0702030302020204" pitchFamily="66" charset="0"/>
              </a:rPr>
              <a:t> </a:t>
            </a:r>
            <a:r>
              <a:rPr lang="en-US" dirty="0">
                <a:effectLst/>
                <a:latin typeface="+mj-lt"/>
                <a:ea typeface="Comic Sans MS" panose="030F0702030302020204" pitchFamily="66" charset="0"/>
                <a:cs typeface="Comic Sans MS" panose="030F0702030302020204" pitchFamily="66" charset="0"/>
              </a:rPr>
              <a:t>Assistant </a:t>
            </a:r>
          </a:p>
          <a:p>
            <a:pPr marL="168910" marR="171450" algn="ctr">
              <a:spcBef>
                <a:spcPts val="880"/>
              </a:spcBef>
              <a:spcAft>
                <a:spcPts val="0"/>
              </a:spcAft>
            </a:pPr>
            <a:r>
              <a:rPr lang="en-US" dirty="0">
                <a:effectLst/>
                <a:latin typeface="+mj-lt"/>
                <a:ea typeface="Comic Sans MS" panose="030F0702030302020204" pitchFamily="66" charset="0"/>
                <a:cs typeface="Comic Sans MS" panose="030F0702030302020204" pitchFamily="66" charset="0"/>
              </a:rPr>
              <a:t>(</a:t>
            </a:r>
            <a:r>
              <a:rPr lang="en-US" dirty="0">
                <a:latin typeface="+mj-lt"/>
                <a:ea typeface="Comic Sans MS" panose="030F0702030302020204" pitchFamily="66" charset="0"/>
                <a:cs typeface="Comic Sans MS" panose="030F0702030302020204" pitchFamily="66" charset="0"/>
              </a:rPr>
              <a:t>mornings/afternoons throughout the week</a:t>
            </a:r>
            <a:r>
              <a:rPr lang="en-US" dirty="0">
                <a:effectLst/>
                <a:latin typeface="+mj-lt"/>
                <a:ea typeface="Comic Sans MS" panose="030F0702030302020204" pitchFamily="66" charset="0"/>
                <a:cs typeface="Comic Sans MS" panose="030F0702030302020204" pitchFamily="66" charset="0"/>
              </a:rPr>
              <a:t>)</a:t>
            </a:r>
            <a:endParaRPr lang="en-GB" dirty="0">
              <a:effectLst/>
              <a:latin typeface="+mj-lt"/>
              <a:ea typeface="Comic Sans MS" panose="030F0702030302020204" pitchFamily="66" charset="0"/>
              <a:cs typeface="Comic Sans MS" panose="030F0702030302020204" pitchFamily="66" charset="0"/>
            </a:endParaRPr>
          </a:p>
        </p:txBody>
      </p:sp>
      <p:sp>
        <p:nvSpPr>
          <p:cNvPr id="9" name="docshape5">
            <a:extLst>
              <a:ext uri="{FF2B5EF4-FFF2-40B4-BE49-F238E27FC236}">
                <a16:creationId xmlns:a16="http://schemas.microsoft.com/office/drawing/2014/main" id="{7531C78D-7135-4640-AEA3-8572447C9E9A}"/>
              </a:ext>
            </a:extLst>
          </p:cNvPr>
          <p:cNvSpPr txBox="1">
            <a:spLocks noChangeArrowheads="1"/>
          </p:cNvSpPr>
          <p:nvPr/>
        </p:nvSpPr>
        <p:spPr bwMode="auto">
          <a:xfrm>
            <a:off x="904965" y="6000154"/>
            <a:ext cx="3468985" cy="742950"/>
          </a:xfrm>
          <a:prstGeom prst="rect">
            <a:avLst/>
          </a:prstGeom>
          <a:noFill/>
          <a:ln w="9525">
            <a:solidFill>
              <a:schemeClr val="bg1"/>
            </a:solidFill>
            <a:prstDash val="solid"/>
            <a:miter lim="800000"/>
            <a:headEnd/>
            <a:tailEnd/>
          </a:ln>
          <a:extLst>
            <a:ext uri="{909E8E84-426E-40dd-AFC4-6F175D3DCCD1}">
              <a14:hiddenFill xmlns:lc="http://schemas.openxmlformats.org/drawingml/2006/lockedCanvas" xmlns="" xmlns:mo="http://schemas.microsoft.com/office/mac/office/2008/main" xmlns:mv="urn:schemas-microsoft-com:mac:vml" xmlns:o="urn:schemas-microsoft-com:office:office" xmlns:v="urn:schemas-microsoft-com:vml" xmlns:w10="urn:schemas-microsoft-com:office:word" xmlns:w="http://schemas.openxmlformats.org/wordprocessingml/2006/main"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solidFill>
                  <a:srgbClr val="FFFFFF"/>
                </a:solidFill>
              </a14:hiddenFill>
            </a:ext>
          </a:extLst>
        </p:spPr>
        <p:txBody>
          <a:bodyPr rot="0" vert="horz" wrap="square" lIns="0" tIns="0" rIns="0" bIns="0" anchor="t" anchorCtr="0" upright="1">
            <a:noAutofit/>
          </a:bodyPr>
          <a:lstStyle/>
          <a:p>
            <a:pPr marL="168910" marR="168910" algn="ctr">
              <a:spcBef>
                <a:spcPts val="360"/>
              </a:spcBef>
              <a:spcAft>
                <a:spcPts val="0"/>
              </a:spcAft>
            </a:pPr>
            <a:r>
              <a:rPr lang="en-US" dirty="0">
                <a:effectLst/>
                <a:latin typeface="+mj-lt"/>
                <a:ea typeface="Comic Sans MS" panose="030F0702030302020204" pitchFamily="66" charset="0"/>
                <a:cs typeface="Comic Sans MS" panose="030F0702030302020204" pitchFamily="66" charset="0"/>
              </a:rPr>
              <a:t>Miss</a:t>
            </a:r>
            <a:r>
              <a:rPr lang="en-US" spc="-25" dirty="0">
                <a:effectLst/>
                <a:latin typeface="+mj-lt"/>
                <a:ea typeface="Comic Sans MS" panose="030F0702030302020204" pitchFamily="66" charset="0"/>
                <a:cs typeface="Comic Sans MS" panose="030F0702030302020204" pitchFamily="66" charset="0"/>
              </a:rPr>
              <a:t> </a:t>
            </a:r>
            <a:r>
              <a:rPr lang="en-US" spc="-10" dirty="0">
                <a:effectLst/>
                <a:latin typeface="+mj-lt"/>
                <a:ea typeface="Comic Sans MS" panose="030F0702030302020204" pitchFamily="66" charset="0"/>
                <a:cs typeface="Comic Sans MS" panose="030F0702030302020204" pitchFamily="66" charset="0"/>
              </a:rPr>
              <a:t>Green</a:t>
            </a:r>
            <a:endParaRPr lang="en-GB" dirty="0">
              <a:effectLst/>
              <a:latin typeface="+mj-lt"/>
              <a:ea typeface="Comic Sans MS" panose="030F0702030302020204" pitchFamily="66" charset="0"/>
              <a:cs typeface="Comic Sans MS" panose="030F0702030302020204" pitchFamily="66" charset="0"/>
            </a:endParaRPr>
          </a:p>
          <a:p>
            <a:pPr marL="168910" marR="171450" algn="ctr">
              <a:spcBef>
                <a:spcPts val="880"/>
              </a:spcBef>
              <a:spcAft>
                <a:spcPts val="0"/>
              </a:spcAft>
            </a:pPr>
            <a:r>
              <a:rPr lang="en-US" dirty="0">
                <a:effectLst/>
                <a:latin typeface="+mj-lt"/>
                <a:ea typeface="Comic Sans MS" panose="030F0702030302020204" pitchFamily="66" charset="0"/>
                <a:cs typeface="Comic Sans MS" panose="030F0702030302020204" pitchFamily="66" charset="0"/>
              </a:rPr>
              <a:t>Teaching</a:t>
            </a:r>
            <a:r>
              <a:rPr lang="en-US" spc="-75" dirty="0">
                <a:effectLst/>
                <a:latin typeface="+mj-lt"/>
                <a:ea typeface="Comic Sans MS" panose="030F0702030302020204" pitchFamily="66" charset="0"/>
                <a:cs typeface="Comic Sans MS" panose="030F0702030302020204" pitchFamily="66" charset="0"/>
              </a:rPr>
              <a:t> </a:t>
            </a:r>
            <a:r>
              <a:rPr lang="en-US" dirty="0">
                <a:effectLst/>
                <a:latin typeface="+mj-lt"/>
                <a:ea typeface="Comic Sans MS" panose="030F0702030302020204" pitchFamily="66" charset="0"/>
                <a:cs typeface="Comic Sans MS" panose="030F0702030302020204" pitchFamily="66" charset="0"/>
              </a:rPr>
              <a:t>Assistant (full time)</a:t>
            </a:r>
            <a:endParaRPr lang="en-GB" dirty="0">
              <a:effectLst/>
              <a:latin typeface="+mj-lt"/>
              <a:ea typeface="Comic Sans MS" panose="030F0702030302020204" pitchFamily="66" charset="0"/>
              <a:cs typeface="Comic Sans MS" panose="030F0702030302020204" pitchFamily="66" charset="0"/>
            </a:endParaRPr>
          </a:p>
          <a:p>
            <a:pPr marL="168910" marR="168910" algn="ctr">
              <a:spcBef>
                <a:spcPts val="360"/>
              </a:spcBef>
              <a:spcAft>
                <a:spcPts val="0"/>
              </a:spcAft>
            </a:pPr>
            <a:r>
              <a:rPr lang="en-US" sz="1000" dirty="0">
                <a:effectLst/>
                <a:latin typeface="Comic Sans MS" panose="030F0702030302020204" pitchFamily="66" charset="0"/>
                <a:ea typeface="Comic Sans MS" panose="030F0702030302020204" pitchFamily="66" charset="0"/>
                <a:cs typeface="Comic Sans MS" panose="030F0702030302020204" pitchFamily="66" charset="0"/>
              </a:rPr>
              <a:t> </a:t>
            </a:r>
            <a:endParaRPr lang="en-GB" sz="1000" dirty="0">
              <a:effectLst/>
              <a:latin typeface="Comic Sans MS" panose="030F0702030302020204" pitchFamily="66" charset="0"/>
              <a:ea typeface="Comic Sans MS" panose="030F0702030302020204" pitchFamily="66" charset="0"/>
              <a:cs typeface="Comic Sans MS" panose="030F0702030302020204" pitchFamily="66" charset="0"/>
            </a:endParaRPr>
          </a:p>
        </p:txBody>
      </p:sp>
      <p:pic>
        <p:nvPicPr>
          <p:cNvPr id="10" name="image4.jpeg">
            <a:extLst>
              <a:ext uri="{FF2B5EF4-FFF2-40B4-BE49-F238E27FC236}">
                <a16:creationId xmlns:a16="http://schemas.microsoft.com/office/drawing/2014/main" id="{047A7DAB-0F47-49C5-B11E-DB0B83067793}"/>
              </a:ext>
            </a:extLst>
          </p:cNvPr>
          <p:cNvPicPr/>
          <p:nvPr/>
        </p:nvPicPr>
        <p:blipFill>
          <a:blip r:embed="rId4" cstate="print"/>
          <a:stretch>
            <a:fillRect/>
          </a:stretch>
        </p:blipFill>
        <p:spPr>
          <a:xfrm>
            <a:off x="6646887" y="3683814"/>
            <a:ext cx="1466850" cy="1974215"/>
          </a:xfrm>
          <a:prstGeom prst="rect">
            <a:avLst/>
          </a:prstGeom>
        </p:spPr>
      </p:pic>
      <p:pic>
        <p:nvPicPr>
          <p:cNvPr id="11" name="image5.jpeg">
            <a:extLst>
              <a:ext uri="{FF2B5EF4-FFF2-40B4-BE49-F238E27FC236}">
                <a16:creationId xmlns:a16="http://schemas.microsoft.com/office/drawing/2014/main" id="{3A5B128E-7051-493B-ADF2-9F1F299159DC}"/>
              </a:ext>
            </a:extLst>
          </p:cNvPr>
          <p:cNvPicPr/>
          <p:nvPr/>
        </p:nvPicPr>
        <p:blipFill>
          <a:blip r:embed="rId5" cstate="print"/>
          <a:stretch>
            <a:fillRect/>
          </a:stretch>
        </p:blipFill>
        <p:spPr>
          <a:xfrm>
            <a:off x="1763688" y="4064674"/>
            <a:ext cx="1514475" cy="193548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539" y="13100"/>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02965" y="81995"/>
            <a:ext cx="9036496" cy="707886"/>
          </a:xfrm>
          <a:prstGeom prst="rect">
            <a:avLst/>
          </a:prstGeom>
          <a:noFill/>
        </p:spPr>
        <p:txBody>
          <a:bodyPr wrap="square" rtlCol="0">
            <a:spAutoFit/>
          </a:bodyPr>
          <a:lstStyle/>
          <a:p>
            <a:pPr algn="ctr"/>
            <a:r>
              <a:rPr lang="en-US" sz="4000" b="1" dirty="0">
                <a:solidFill>
                  <a:schemeClr val="bg1"/>
                </a:solidFill>
              </a:rPr>
              <a:t>Starting School Transition </a:t>
            </a:r>
            <a:endParaRPr lang="en-GB" sz="4000" b="1" dirty="0">
              <a:solidFill>
                <a:schemeClr val="bg1"/>
              </a:solidFill>
            </a:endParaRPr>
          </a:p>
        </p:txBody>
      </p:sp>
      <p:pic>
        <p:nvPicPr>
          <p:cNvPr id="2" name="Picture 1">
            <a:extLst>
              <a:ext uri="{FF2B5EF4-FFF2-40B4-BE49-F238E27FC236}">
                <a16:creationId xmlns:a16="http://schemas.microsoft.com/office/drawing/2014/main" id="{5C1E5B41-FE51-429A-9F44-0A8888E344D5}"/>
              </a:ext>
            </a:extLst>
          </p:cNvPr>
          <p:cNvPicPr>
            <a:picLocks noChangeAspect="1"/>
          </p:cNvPicPr>
          <p:nvPr/>
        </p:nvPicPr>
        <p:blipFill>
          <a:blip r:embed="rId2"/>
          <a:stretch>
            <a:fillRect/>
          </a:stretch>
        </p:blipFill>
        <p:spPr>
          <a:xfrm>
            <a:off x="0" y="1268760"/>
            <a:ext cx="9144000" cy="5017621"/>
          </a:xfrm>
          <a:prstGeom prst="rect">
            <a:avLst/>
          </a:prstGeom>
        </p:spPr>
      </p:pic>
    </p:spTree>
    <p:extLst>
      <p:ext uri="{BB962C8B-B14F-4D97-AF65-F5344CB8AC3E}">
        <p14:creationId xmlns:p14="http://schemas.microsoft.com/office/powerpoint/2010/main" val="1130173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 result for school water bott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5167" y="1932198"/>
            <a:ext cx="1513665" cy="2366642"/>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Image result for children welli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4338806"/>
            <a:ext cx="1980413" cy="2455058"/>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https://www.dactylpublishing.com/images/New%20Reader/New-Reader_Page_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79912" y="4397003"/>
            <a:ext cx="1410775" cy="2001219"/>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0" y="9885"/>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107504" y="78780"/>
            <a:ext cx="9036496" cy="707886"/>
          </a:xfrm>
          <a:prstGeom prst="rect">
            <a:avLst/>
          </a:prstGeom>
          <a:noFill/>
        </p:spPr>
        <p:txBody>
          <a:bodyPr wrap="square" rtlCol="0">
            <a:spAutoFit/>
          </a:bodyPr>
          <a:lstStyle/>
          <a:p>
            <a:pPr algn="ctr"/>
            <a:r>
              <a:rPr lang="en-US" sz="4000" b="1" dirty="0">
                <a:solidFill>
                  <a:schemeClr val="bg1"/>
                </a:solidFill>
              </a:rPr>
              <a:t>Things to Bring to School </a:t>
            </a:r>
            <a:endParaRPr lang="en-GB" sz="4000" b="1" dirty="0">
              <a:solidFill>
                <a:schemeClr val="bg1"/>
              </a:solidFill>
            </a:endParaRPr>
          </a:p>
        </p:txBody>
      </p:sp>
      <p:sp>
        <p:nvSpPr>
          <p:cNvPr id="4" name="TextBox 3">
            <a:extLst>
              <a:ext uri="{FF2B5EF4-FFF2-40B4-BE49-F238E27FC236}">
                <a16:creationId xmlns:a16="http://schemas.microsoft.com/office/drawing/2014/main" id="{B2F30E3C-3368-4F37-B449-1B40B9637D4B}"/>
              </a:ext>
            </a:extLst>
          </p:cNvPr>
          <p:cNvSpPr txBox="1"/>
          <p:nvPr/>
        </p:nvSpPr>
        <p:spPr>
          <a:xfrm>
            <a:off x="1648318" y="6423049"/>
            <a:ext cx="5847361" cy="338554"/>
          </a:xfrm>
          <a:prstGeom prst="rect">
            <a:avLst/>
          </a:prstGeom>
          <a:noFill/>
        </p:spPr>
        <p:txBody>
          <a:bodyPr wrap="square" rtlCol="0">
            <a:spAutoFit/>
          </a:bodyPr>
          <a:lstStyle/>
          <a:p>
            <a:pPr algn="ctr"/>
            <a:r>
              <a:rPr lang="en-US" sz="1600" b="1" dirty="0"/>
              <a:t>Please name all items </a:t>
            </a:r>
            <a:endParaRPr lang="en-GB" sz="1600" b="1" dirty="0"/>
          </a:p>
        </p:txBody>
      </p:sp>
      <p:pic>
        <p:nvPicPr>
          <p:cNvPr id="5" name="Picture 4">
            <a:extLst>
              <a:ext uri="{FF2B5EF4-FFF2-40B4-BE49-F238E27FC236}">
                <a16:creationId xmlns:a16="http://schemas.microsoft.com/office/drawing/2014/main" id="{C5357F82-FB44-415C-B596-76D09BFE04D7}"/>
              </a:ext>
            </a:extLst>
          </p:cNvPr>
          <p:cNvPicPr>
            <a:picLocks noChangeAspect="1"/>
          </p:cNvPicPr>
          <p:nvPr/>
        </p:nvPicPr>
        <p:blipFill>
          <a:blip r:embed="rId5"/>
          <a:stretch>
            <a:fillRect/>
          </a:stretch>
        </p:blipFill>
        <p:spPr>
          <a:xfrm>
            <a:off x="577230" y="1969218"/>
            <a:ext cx="2535560" cy="2343725"/>
          </a:xfrm>
          <a:prstGeom prst="rect">
            <a:avLst/>
          </a:prstGeom>
        </p:spPr>
      </p:pic>
      <p:pic>
        <p:nvPicPr>
          <p:cNvPr id="1026" name="Picture 2" descr="Bug Club Phonics Fiction Reception Phase 2 Set 03 Alphablocks Cat and Dog">
            <a:extLst>
              <a:ext uri="{FF2B5EF4-FFF2-40B4-BE49-F238E27FC236}">
                <a16:creationId xmlns:a16="http://schemas.microsoft.com/office/drawing/2014/main" id="{CDE1A717-3951-411A-95F6-BE03E38A23C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34463" y="4312943"/>
            <a:ext cx="2222004" cy="233859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922F64F-239C-4A9C-859B-1F148D12DEF6}"/>
              </a:ext>
            </a:extLst>
          </p:cNvPr>
          <p:cNvPicPr>
            <a:picLocks noChangeAspect="1"/>
          </p:cNvPicPr>
          <p:nvPr/>
        </p:nvPicPr>
        <p:blipFill>
          <a:blip r:embed="rId7"/>
          <a:stretch>
            <a:fillRect/>
          </a:stretch>
        </p:blipFill>
        <p:spPr>
          <a:xfrm>
            <a:off x="5796136" y="1747843"/>
            <a:ext cx="2770634" cy="2480894"/>
          </a:xfrm>
          <a:prstGeom prst="rect">
            <a:avLst/>
          </a:prstGeom>
        </p:spPr>
      </p:pic>
      <p:sp>
        <p:nvSpPr>
          <p:cNvPr id="8" name="Rectangle 7">
            <a:extLst>
              <a:ext uri="{FF2B5EF4-FFF2-40B4-BE49-F238E27FC236}">
                <a16:creationId xmlns:a16="http://schemas.microsoft.com/office/drawing/2014/main" id="{BFDBCCE4-81C6-4CD0-8777-C87A22452A22}"/>
              </a:ext>
            </a:extLst>
          </p:cNvPr>
          <p:cNvSpPr/>
          <p:nvPr/>
        </p:nvSpPr>
        <p:spPr>
          <a:xfrm>
            <a:off x="100245" y="1099316"/>
            <a:ext cx="9036496" cy="954107"/>
          </a:xfrm>
          <a:prstGeom prst="rect">
            <a:avLst/>
          </a:prstGeom>
        </p:spPr>
        <p:txBody>
          <a:bodyPr wrap="square">
            <a:spAutoFit/>
          </a:bodyPr>
          <a:lstStyle/>
          <a:p>
            <a:pPr algn="just"/>
            <a:r>
              <a:rPr lang="en-GB" sz="1400" dirty="0">
                <a:solidFill>
                  <a:srgbClr val="000000"/>
                </a:solidFill>
                <a:latin typeface="CentSchlbk-Bold"/>
              </a:rPr>
              <a:t>There is no expectation that you must have uniform with our logo on and many items from our uniform list are readily available within high street stores, local supermarkets and through our pre-loved uniform available from Friends of </a:t>
            </a:r>
            <a:r>
              <a:rPr lang="en-GB" sz="1400" dirty="0" err="1">
                <a:solidFill>
                  <a:srgbClr val="000000"/>
                </a:solidFill>
                <a:latin typeface="CentSchlbk-Bold"/>
              </a:rPr>
              <a:t>Downsway</a:t>
            </a:r>
            <a:r>
              <a:rPr lang="en-GB" sz="1400" dirty="0">
                <a:solidFill>
                  <a:srgbClr val="000000"/>
                </a:solidFill>
                <a:latin typeface="CentSchlbk-Bold"/>
              </a:rPr>
              <a:t>. If you would like to purchase any of our school uniform from our supplier, including items with our logo on, it is Michael Hope Sports Ltd - </a:t>
            </a:r>
            <a:r>
              <a:rPr lang="en-GB" sz="1400" dirty="0">
                <a:solidFill>
                  <a:srgbClr val="000000"/>
                </a:solidFill>
                <a:latin typeface="CentSchlbk-Bold"/>
                <a:hlinkClick r:id="rId8"/>
              </a:rPr>
              <a:t>www.michaelhope.co.uk</a:t>
            </a:r>
            <a:r>
              <a:rPr lang="en-GB" sz="1400" dirty="0">
                <a:solidFill>
                  <a:srgbClr val="000000"/>
                </a:solidFill>
                <a:latin typeface="CentSchlbk-Bold"/>
              </a:rPr>
              <a:t> </a:t>
            </a:r>
            <a:endParaRPr lang="en-GB" sz="1400" i="0" dirty="0">
              <a:solidFill>
                <a:srgbClr val="000000"/>
              </a:solidFill>
              <a:effectLst/>
              <a:latin typeface="CentSchlbk-Bold"/>
            </a:endParaRPr>
          </a:p>
        </p:txBody>
      </p:sp>
    </p:spTree>
    <p:extLst>
      <p:ext uri="{BB962C8B-B14F-4D97-AF65-F5344CB8AC3E}">
        <p14:creationId xmlns:p14="http://schemas.microsoft.com/office/powerpoint/2010/main" val="25098317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cool milk"/>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37111" y="5314536"/>
            <a:ext cx="1531068" cy="153106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827584" y="4016194"/>
            <a:ext cx="8136904" cy="1200329"/>
          </a:xfrm>
          <a:prstGeom prst="rect">
            <a:avLst/>
          </a:prstGeom>
        </p:spPr>
        <p:txBody>
          <a:bodyPr wrap="square">
            <a:spAutoFit/>
          </a:bodyPr>
          <a:lstStyle/>
          <a:p>
            <a:pPr marL="342900" indent="-342900" hangingPunct="0">
              <a:buFont typeface="Arial" panose="020B0604020202020204" pitchFamily="34" charset="0"/>
              <a:buChar char="•"/>
            </a:pPr>
            <a:r>
              <a:rPr lang="en-GB" dirty="0">
                <a:cs typeface="Comic Sans MS"/>
              </a:rPr>
              <a:t>Adults will support children going into the hall for lunch. </a:t>
            </a:r>
          </a:p>
          <a:p>
            <a:pPr marL="342900" indent="-342900" hangingPunct="0">
              <a:buFont typeface="Arial" panose="020B0604020202020204" pitchFamily="34" charset="0"/>
              <a:buChar char="•"/>
            </a:pPr>
            <a:r>
              <a:rPr lang="en-GB" dirty="0">
                <a:cs typeface="Comic Sans MS"/>
              </a:rPr>
              <a:t>We encourage children to try new things and support children that find eating new things challenging. </a:t>
            </a:r>
          </a:p>
          <a:p>
            <a:pPr marL="342900" indent="-342900" hangingPunct="0">
              <a:buFont typeface="Arial" panose="020B0604020202020204" pitchFamily="34" charset="0"/>
              <a:buChar char="•"/>
            </a:pPr>
            <a:r>
              <a:rPr lang="en-GB" dirty="0">
                <a:cs typeface="Comic Sans MS"/>
              </a:rPr>
              <a:t>No products containing nuts. </a:t>
            </a:r>
          </a:p>
        </p:txBody>
      </p:sp>
      <p:sp>
        <p:nvSpPr>
          <p:cNvPr id="9" name="Rectangle 8"/>
          <p:cNvSpPr/>
          <p:nvPr/>
        </p:nvSpPr>
        <p:spPr>
          <a:xfrm>
            <a:off x="1180544" y="5784199"/>
            <a:ext cx="6596868" cy="923330"/>
          </a:xfrm>
          <a:prstGeom prst="rect">
            <a:avLst/>
          </a:prstGeom>
        </p:spPr>
        <p:txBody>
          <a:bodyPr wrap="square">
            <a:spAutoFit/>
          </a:bodyPr>
          <a:lstStyle/>
          <a:p>
            <a:pPr algn="just" hangingPunct="0"/>
            <a:r>
              <a:rPr lang="en-GB" dirty="0">
                <a:cs typeface="Comic Sans MS"/>
              </a:rPr>
              <a:t>Cool milk is free while your child is 4 years old. Parents can choose to pay when their child turns 5. We have milk and fruit at snack time during the morning. </a:t>
            </a:r>
          </a:p>
        </p:txBody>
      </p:sp>
      <p:pic>
        <p:nvPicPr>
          <p:cNvPr id="1032" name="Picture 8" descr="Image result for school frui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555" y="5864915"/>
            <a:ext cx="1132932" cy="761897"/>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10075" y="9040"/>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88437" y="78654"/>
            <a:ext cx="9036496" cy="707886"/>
          </a:xfrm>
          <a:prstGeom prst="rect">
            <a:avLst/>
          </a:prstGeom>
          <a:noFill/>
        </p:spPr>
        <p:txBody>
          <a:bodyPr wrap="square" rtlCol="0">
            <a:spAutoFit/>
          </a:bodyPr>
          <a:lstStyle/>
          <a:p>
            <a:pPr algn="ctr"/>
            <a:r>
              <a:rPr lang="en-US" sz="4000" b="1" dirty="0">
                <a:solidFill>
                  <a:schemeClr val="bg1"/>
                </a:solidFill>
              </a:rPr>
              <a:t>Lunchtimes and Cool Milk</a:t>
            </a:r>
            <a:endParaRPr lang="en-GB" sz="4000" b="1" dirty="0">
              <a:solidFill>
                <a:schemeClr val="bg1"/>
              </a:solidFill>
            </a:endParaRPr>
          </a:p>
        </p:txBody>
      </p:sp>
      <p:pic>
        <p:nvPicPr>
          <p:cNvPr id="15" name="Picture 6" descr="Image result for school packed lunch"/>
          <p:cNvPicPr>
            <a:picLocks noChangeAspect="1" noChangeArrowheads="1"/>
          </p:cNvPicPr>
          <p:nvPr/>
        </p:nvPicPr>
        <p:blipFill rotWithShape="1">
          <a:blip r:embed="rId4">
            <a:extLst>
              <a:ext uri="{28A0092B-C50C-407E-A947-70E740481C1C}">
                <a14:useLocalDpi xmlns:a14="http://schemas.microsoft.com/office/drawing/2010/main" val="0"/>
              </a:ext>
            </a:extLst>
          </a:blip>
          <a:srcRect l="25810" t="6068" r="7513" b="4999"/>
          <a:stretch/>
        </p:blipFill>
        <p:spPr bwMode="auto">
          <a:xfrm>
            <a:off x="7241454" y="1127673"/>
            <a:ext cx="1867103" cy="147732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444BD981-AF53-4391-843B-DC7E8BFD157A}"/>
              </a:ext>
            </a:extLst>
          </p:cNvPr>
          <p:cNvPicPr>
            <a:picLocks noChangeAspect="1"/>
          </p:cNvPicPr>
          <p:nvPr/>
        </p:nvPicPr>
        <p:blipFill>
          <a:blip r:embed="rId5"/>
          <a:stretch>
            <a:fillRect/>
          </a:stretch>
        </p:blipFill>
        <p:spPr>
          <a:xfrm>
            <a:off x="2523103" y="1107716"/>
            <a:ext cx="4117943" cy="2919189"/>
          </a:xfrm>
          <a:prstGeom prst="rect">
            <a:avLst/>
          </a:prstGeom>
        </p:spPr>
      </p:pic>
      <p:sp>
        <p:nvSpPr>
          <p:cNvPr id="14" name="Rectangle 13">
            <a:extLst>
              <a:ext uri="{FF2B5EF4-FFF2-40B4-BE49-F238E27FC236}">
                <a16:creationId xmlns:a16="http://schemas.microsoft.com/office/drawing/2014/main" id="{9A7F6757-1B27-41CA-B6B4-8B950FB99F98}"/>
              </a:ext>
            </a:extLst>
          </p:cNvPr>
          <p:cNvSpPr/>
          <p:nvPr/>
        </p:nvSpPr>
        <p:spPr>
          <a:xfrm>
            <a:off x="151850" y="3057505"/>
            <a:ext cx="2082745" cy="646331"/>
          </a:xfrm>
          <a:prstGeom prst="rect">
            <a:avLst/>
          </a:prstGeom>
        </p:spPr>
        <p:txBody>
          <a:bodyPr wrap="square">
            <a:spAutoFit/>
          </a:bodyPr>
          <a:lstStyle/>
          <a:p>
            <a:pPr hangingPunct="0"/>
            <a:r>
              <a:rPr lang="en-GB" dirty="0">
                <a:cs typeface="Comic Sans MS"/>
              </a:rPr>
              <a:t>School Grid: You will be sent a log in link</a:t>
            </a:r>
          </a:p>
        </p:txBody>
      </p:sp>
      <p:sp>
        <p:nvSpPr>
          <p:cNvPr id="16" name="Rectangle 15">
            <a:extLst>
              <a:ext uri="{FF2B5EF4-FFF2-40B4-BE49-F238E27FC236}">
                <a16:creationId xmlns:a16="http://schemas.microsoft.com/office/drawing/2014/main" id="{5CC1E2A0-05F7-4A38-B6F7-BE157F9540B7}"/>
              </a:ext>
            </a:extLst>
          </p:cNvPr>
          <p:cNvSpPr/>
          <p:nvPr/>
        </p:nvSpPr>
        <p:spPr>
          <a:xfrm>
            <a:off x="7051335" y="2794270"/>
            <a:ext cx="2082745" cy="646331"/>
          </a:xfrm>
          <a:prstGeom prst="rect">
            <a:avLst/>
          </a:prstGeom>
        </p:spPr>
        <p:txBody>
          <a:bodyPr wrap="square">
            <a:spAutoFit/>
          </a:bodyPr>
          <a:lstStyle/>
          <a:p>
            <a:pPr algn="ctr" hangingPunct="0"/>
            <a:r>
              <a:rPr lang="en-GB" dirty="0">
                <a:cs typeface="Comic Sans MS"/>
              </a:rPr>
              <a:t>Please pre-order lunches at home</a:t>
            </a:r>
          </a:p>
        </p:txBody>
      </p:sp>
      <p:pic>
        <p:nvPicPr>
          <p:cNvPr id="6146" name="Picture 2" descr="School Meals | Kingsthorne Primary School">
            <a:extLst>
              <a:ext uri="{FF2B5EF4-FFF2-40B4-BE49-F238E27FC236}">
                <a16:creationId xmlns:a16="http://schemas.microsoft.com/office/drawing/2014/main" id="{605CEF4B-D356-4A8D-B4B5-AFAFC951B99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7513" y="1484784"/>
            <a:ext cx="1926061" cy="8153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6058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0075" y="9040"/>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91114" y="158721"/>
            <a:ext cx="9036496" cy="707886"/>
          </a:xfrm>
          <a:prstGeom prst="rect">
            <a:avLst/>
          </a:prstGeom>
          <a:noFill/>
        </p:spPr>
        <p:txBody>
          <a:bodyPr wrap="square" rtlCol="0">
            <a:spAutoFit/>
          </a:bodyPr>
          <a:lstStyle/>
          <a:p>
            <a:pPr algn="ctr"/>
            <a:r>
              <a:rPr lang="en-US" sz="4000" b="1" dirty="0">
                <a:solidFill>
                  <a:schemeClr val="bg1"/>
                </a:solidFill>
              </a:rPr>
              <a:t>Dropping off and picking up </a:t>
            </a:r>
            <a:endParaRPr lang="en-GB" sz="4000" b="1" dirty="0">
              <a:solidFill>
                <a:schemeClr val="bg1"/>
              </a:solidFill>
            </a:endParaRPr>
          </a:p>
        </p:txBody>
      </p:sp>
      <p:sp>
        <p:nvSpPr>
          <p:cNvPr id="13" name="TextBox 12">
            <a:extLst>
              <a:ext uri="{FF2B5EF4-FFF2-40B4-BE49-F238E27FC236}">
                <a16:creationId xmlns:a16="http://schemas.microsoft.com/office/drawing/2014/main" id="{3BFA1F89-8C3B-435C-B99E-BF68CF14BDB3}"/>
              </a:ext>
            </a:extLst>
          </p:cNvPr>
          <p:cNvSpPr txBox="1"/>
          <p:nvPr/>
        </p:nvSpPr>
        <p:spPr>
          <a:xfrm>
            <a:off x="212143" y="1188707"/>
            <a:ext cx="8794437" cy="6463308"/>
          </a:xfrm>
          <a:prstGeom prst="rect">
            <a:avLst/>
          </a:prstGeom>
          <a:noFill/>
        </p:spPr>
        <p:txBody>
          <a:bodyPr wrap="square" rtlCol="0">
            <a:spAutoFit/>
          </a:bodyPr>
          <a:lstStyle/>
          <a:p>
            <a:pPr algn="ctr"/>
            <a:r>
              <a:rPr lang="en-GB" b="1" dirty="0"/>
              <a:t>Our school day starts at 8.55am and the children go home at 3.05pm. </a:t>
            </a:r>
          </a:p>
          <a:p>
            <a:pPr algn="ctr"/>
            <a:endParaRPr lang="en-GB" dirty="0"/>
          </a:p>
          <a:p>
            <a:r>
              <a:rPr lang="en-GB" b="1" dirty="0"/>
              <a:t>Start of the school day: </a:t>
            </a:r>
            <a:r>
              <a:rPr lang="en-GB" dirty="0"/>
              <a:t>Please can the children wait on the main playground. The small gate will then be opened by a member of staff at 8.45am and the children will then walk into the classroom to put their things away.</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b="1" dirty="0"/>
              <a:t>End of the school day: </a:t>
            </a:r>
            <a:r>
              <a:rPr lang="en-GB" dirty="0"/>
              <a:t>Please wait by the same gate on the main playground until a member of staff opens it at 3pm. An adult will then call the children one at a time from the carpet area to come and meet their grown-up outside the classroom door. </a:t>
            </a:r>
          </a:p>
          <a:p>
            <a:endParaRPr lang="en-GB" dirty="0"/>
          </a:p>
          <a:p>
            <a:endParaRPr lang="en-GB" dirty="0"/>
          </a:p>
          <a:p>
            <a:endParaRPr lang="en-GB" dirty="0"/>
          </a:p>
        </p:txBody>
      </p:sp>
      <p:sp>
        <p:nvSpPr>
          <p:cNvPr id="3" name="AutoShape 2" descr="Image preview">
            <a:extLst>
              <a:ext uri="{FF2B5EF4-FFF2-40B4-BE49-F238E27FC236}">
                <a16:creationId xmlns:a16="http://schemas.microsoft.com/office/drawing/2014/main" id="{4B293795-0271-4BAF-921E-D8C5A8FAB67F}"/>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1A471DC4-B264-4C6A-A7DA-03E86909B4CD}"/>
              </a:ext>
            </a:extLst>
          </p:cNvPr>
          <p:cNvPicPr>
            <a:picLocks noChangeAspect="1"/>
          </p:cNvPicPr>
          <p:nvPr/>
        </p:nvPicPr>
        <p:blipFill>
          <a:blip r:embed="rId2"/>
          <a:stretch>
            <a:fillRect/>
          </a:stretch>
        </p:blipFill>
        <p:spPr>
          <a:xfrm>
            <a:off x="4724400" y="2348880"/>
            <a:ext cx="2710235" cy="3455080"/>
          </a:xfrm>
          <a:prstGeom prst="rect">
            <a:avLst/>
          </a:prstGeom>
        </p:spPr>
      </p:pic>
    </p:spTree>
    <p:extLst>
      <p:ext uri="{BB962C8B-B14F-4D97-AF65-F5344CB8AC3E}">
        <p14:creationId xmlns:p14="http://schemas.microsoft.com/office/powerpoint/2010/main" val="12604965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8169" y="1340768"/>
            <a:ext cx="8712969" cy="4524315"/>
          </a:xfrm>
          <a:prstGeom prst="rect">
            <a:avLst/>
          </a:prstGeom>
        </p:spPr>
        <p:txBody>
          <a:bodyPr wrap="square">
            <a:spAutoFit/>
          </a:bodyPr>
          <a:lstStyle/>
          <a:p>
            <a:pPr algn="just"/>
            <a:r>
              <a:rPr lang="en-GB" sz="2400" dirty="0"/>
              <a:t>We recognise that regular attendance at school is very important if a child is to make good educational progress at school. Consequently, we do everything we can to ensure that children enjoy coming to school. </a:t>
            </a:r>
          </a:p>
          <a:p>
            <a:pPr algn="ctr"/>
            <a:endParaRPr lang="en-GB" sz="2400" b="1" dirty="0"/>
          </a:p>
          <a:p>
            <a:pPr algn="ctr"/>
            <a:r>
              <a:rPr lang="en-GB" sz="2400" b="1" dirty="0"/>
              <a:t>Attendance Target: </a:t>
            </a:r>
          </a:p>
          <a:p>
            <a:pPr algn="ctr"/>
            <a:r>
              <a:rPr lang="en-GB" sz="2400" dirty="0"/>
              <a:t>99-100%: Excellent</a:t>
            </a:r>
          </a:p>
          <a:p>
            <a:pPr algn="ctr"/>
            <a:r>
              <a:rPr lang="en-GB" sz="2400" dirty="0"/>
              <a:t>96-98%: Good</a:t>
            </a:r>
          </a:p>
          <a:p>
            <a:pPr algn="ctr"/>
            <a:r>
              <a:rPr lang="en-GB" sz="2400" dirty="0"/>
              <a:t>95%: Satisfactory </a:t>
            </a:r>
          </a:p>
          <a:p>
            <a:pPr algn="ctr"/>
            <a:r>
              <a:rPr lang="en-GB" sz="2400" dirty="0"/>
              <a:t>Below 95%: Cause for concern  </a:t>
            </a:r>
          </a:p>
          <a:p>
            <a:pPr algn="ctr"/>
            <a:endParaRPr lang="en-GB" sz="2400" dirty="0">
              <a:solidFill>
                <a:srgbClr val="1616E8"/>
              </a:solidFill>
            </a:endParaRPr>
          </a:p>
          <a:p>
            <a:pPr algn="ctr"/>
            <a:endParaRPr lang="en-GB" sz="2400" b="1" dirty="0">
              <a:solidFill>
                <a:srgbClr val="1616E8"/>
              </a:solidFill>
            </a:endParaRPr>
          </a:p>
        </p:txBody>
      </p:sp>
      <p:sp>
        <p:nvSpPr>
          <p:cNvPr id="7" name="Rectangle 6"/>
          <p:cNvSpPr/>
          <p:nvPr/>
        </p:nvSpPr>
        <p:spPr>
          <a:xfrm>
            <a:off x="27693" y="18937"/>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14284" y="168618"/>
            <a:ext cx="9036496" cy="707886"/>
          </a:xfrm>
          <a:prstGeom prst="rect">
            <a:avLst/>
          </a:prstGeom>
          <a:noFill/>
        </p:spPr>
        <p:txBody>
          <a:bodyPr wrap="square" rtlCol="0">
            <a:spAutoFit/>
          </a:bodyPr>
          <a:lstStyle/>
          <a:p>
            <a:pPr algn="ctr"/>
            <a:r>
              <a:rPr lang="en-US" sz="4000" b="1" dirty="0">
                <a:solidFill>
                  <a:schemeClr val="bg1"/>
                </a:solidFill>
              </a:rPr>
              <a:t>Attendance at </a:t>
            </a:r>
            <a:r>
              <a:rPr lang="en-US" sz="4000" b="1" dirty="0" err="1">
                <a:solidFill>
                  <a:schemeClr val="bg1"/>
                </a:solidFill>
              </a:rPr>
              <a:t>Downsway</a:t>
            </a:r>
            <a:r>
              <a:rPr lang="en-US" sz="4000" b="1" dirty="0">
                <a:solidFill>
                  <a:schemeClr val="bg1"/>
                </a:solidFill>
              </a:rPr>
              <a:t> Primary</a:t>
            </a:r>
            <a:endParaRPr lang="en-GB" sz="4000" b="1" dirty="0">
              <a:solidFill>
                <a:schemeClr val="bg1"/>
              </a:solidFill>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56176" y="2852936"/>
            <a:ext cx="2555776" cy="1698765"/>
          </a:xfrm>
          <a:prstGeom prst="rect">
            <a:avLst/>
          </a:prstGeom>
        </p:spPr>
      </p:pic>
    </p:spTree>
    <p:extLst>
      <p:ext uri="{BB962C8B-B14F-4D97-AF65-F5344CB8AC3E}">
        <p14:creationId xmlns:p14="http://schemas.microsoft.com/office/powerpoint/2010/main" val="26061210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2E929D1-4EE8-4EBA-A1C4-5A8C43E7AF71}"/>
              </a:ext>
            </a:extLst>
          </p:cNvPr>
          <p:cNvSpPr/>
          <p:nvPr/>
        </p:nvSpPr>
        <p:spPr>
          <a:xfrm>
            <a:off x="14178" y="12786"/>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F6830EDB-69C0-4D77-BF2C-198CB173439E}"/>
              </a:ext>
            </a:extLst>
          </p:cNvPr>
          <p:cNvSpPr txBox="1"/>
          <p:nvPr/>
        </p:nvSpPr>
        <p:spPr>
          <a:xfrm>
            <a:off x="128462" y="162467"/>
            <a:ext cx="9036496" cy="707886"/>
          </a:xfrm>
          <a:prstGeom prst="rect">
            <a:avLst/>
          </a:prstGeom>
          <a:noFill/>
        </p:spPr>
        <p:txBody>
          <a:bodyPr wrap="square" rtlCol="0">
            <a:spAutoFit/>
          </a:bodyPr>
          <a:lstStyle/>
          <a:p>
            <a:pPr algn="ctr"/>
            <a:r>
              <a:rPr lang="en-US" sz="4000" b="1" dirty="0">
                <a:solidFill>
                  <a:schemeClr val="bg1"/>
                </a:solidFill>
              </a:rPr>
              <a:t>Friends of </a:t>
            </a:r>
            <a:r>
              <a:rPr lang="en-US" sz="4000" b="1" dirty="0" err="1">
                <a:solidFill>
                  <a:schemeClr val="bg1"/>
                </a:solidFill>
              </a:rPr>
              <a:t>Downsway</a:t>
            </a:r>
            <a:endParaRPr lang="en-GB" sz="4000" b="1" dirty="0">
              <a:solidFill>
                <a:schemeClr val="bg1"/>
              </a:solidFill>
            </a:endParaRPr>
          </a:p>
        </p:txBody>
      </p:sp>
      <p:pic>
        <p:nvPicPr>
          <p:cNvPr id="7" name="Picture 6">
            <a:extLst>
              <a:ext uri="{FF2B5EF4-FFF2-40B4-BE49-F238E27FC236}">
                <a16:creationId xmlns:a16="http://schemas.microsoft.com/office/drawing/2014/main" id="{7400C744-1A16-4DB9-A6C3-891B675BA35C}"/>
              </a:ext>
            </a:extLst>
          </p:cNvPr>
          <p:cNvPicPr>
            <a:picLocks noChangeAspect="1"/>
          </p:cNvPicPr>
          <p:nvPr/>
        </p:nvPicPr>
        <p:blipFill>
          <a:blip r:embed="rId2"/>
          <a:stretch>
            <a:fillRect/>
          </a:stretch>
        </p:blipFill>
        <p:spPr>
          <a:xfrm>
            <a:off x="902294" y="1138138"/>
            <a:ext cx="7488832" cy="5675238"/>
          </a:xfrm>
          <a:prstGeom prst="rect">
            <a:avLst/>
          </a:prstGeom>
        </p:spPr>
      </p:pic>
    </p:spTree>
    <p:extLst>
      <p:ext uri="{BB962C8B-B14F-4D97-AF65-F5344CB8AC3E}">
        <p14:creationId xmlns:p14="http://schemas.microsoft.com/office/powerpoint/2010/main" val="1736984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2E929D1-4EE8-4EBA-A1C4-5A8C43E7AF71}"/>
              </a:ext>
            </a:extLst>
          </p:cNvPr>
          <p:cNvSpPr/>
          <p:nvPr/>
        </p:nvSpPr>
        <p:spPr>
          <a:xfrm>
            <a:off x="14178" y="12786"/>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F6830EDB-69C0-4D77-BF2C-198CB173439E}"/>
              </a:ext>
            </a:extLst>
          </p:cNvPr>
          <p:cNvSpPr txBox="1"/>
          <p:nvPr/>
        </p:nvSpPr>
        <p:spPr>
          <a:xfrm>
            <a:off x="128462" y="162467"/>
            <a:ext cx="9036496" cy="707886"/>
          </a:xfrm>
          <a:prstGeom prst="rect">
            <a:avLst/>
          </a:prstGeom>
          <a:noFill/>
        </p:spPr>
        <p:txBody>
          <a:bodyPr wrap="square" rtlCol="0">
            <a:spAutoFit/>
          </a:bodyPr>
          <a:lstStyle/>
          <a:p>
            <a:pPr algn="ctr"/>
            <a:r>
              <a:rPr lang="en-US" sz="4000" b="1" dirty="0">
                <a:solidFill>
                  <a:schemeClr val="bg1"/>
                </a:solidFill>
              </a:rPr>
              <a:t>Mighty All Stars Wrap Around Care</a:t>
            </a:r>
            <a:endParaRPr lang="en-GB" sz="4000" b="1" dirty="0">
              <a:solidFill>
                <a:schemeClr val="bg1"/>
              </a:solidFill>
            </a:endParaRPr>
          </a:p>
        </p:txBody>
      </p:sp>
      <p:sp>
        <p:nvSpPr>
          <p:cNvPr id="2" name="Rectangle 1">
            <a:extLst>
              <a:ext uri="{FF2B5EF4-FFF2-40B4-BE49-F238E27FC236}">
                <a16:creationId xmlns:a16="http://schemas.microsoft.com/office/drawing/2014/main" id="{9D6D0348-D560-41A0-B2EB-F2D172817936}"/>
              </a:ext>
            </a:extLst>
          </p:cNvPr>
          <p:cNvSpPr/>
          <p:nvPr/>
        </p:nvSpPr>
        <p:spPr>
          <a:xfrm>
            <a:off x="327230" y="1600071"/>
            <a:ext cx="6768752" cy="1754326"/>
          </a:xfrm>
          <a:prstGeom prst="rect">
            <a:avLst/>
          </a:prstGeom>
        </p:spPr>
        <p:txBody>
          <a:bodyPr wrap="square">
            <a:spAutoFit/>
          </a:bodyPr>
          <a:lstStyle/>
          <a:p>
            <a:r>
              <a:rPr lang="en-GB" b="1" dirty="0">
                <a:solidFill>
                  <a:srgbClr val="444444"/>
                </a:solidFill>
                <a:latin typeface="Heebo"/>
              </a:rPr>
              <a:t>Breakfast Club</a:t>
            </a:r>
            <a:r>
              <a:rPr lang="en-GB" dirty="0">
                <a:solidFill>
                  <a:srgbClr val="444444"/>
                </a:solidFill>
                <a:latin typeface="Heebo"/>
              </a:rPr>
              <a:t> - Monday - Friday</a:t>
            </a:r>
          </a:p>
          <a:p>
            <a:r>
              <a:rPr lang="en-GB" dirty="0">
                <a:solidFill>
                  <a:srgbClr val="444444"/>
                </a:solidFill>
                <a:latin typeface="Heebo"/>
              </a:rPr>
              <a:t>7.45am - 8.45am </a:t>
            </a:r>
          </a:p>
          <a:p>
            <a:r>
              <a:rPr lang="en-GB" dirty="0">
                <a:solidFill>
                  <a:srgbClr val="444444"/>
                </a:solidFill>
                <a:latin typeface="Heebo"/>
              </a:rPr>
              <a:t> </a:t>
            </a:r>
          </a:p>
          <a:p>
            <a:r>
              <a:rPr lang="en-GB" b="1" dirty="0">
                <a:solidFill>
                  <a:srgbClr val="444444"/>
                </a:solidFill>
                <a:latin typeface="Heebo"/>
              </a:rPr>
              <a:t>After School Care Club Full Session</a:t>
            </a:r>
            <a:r>
              <a:rPr lang="en-GB" dirty="0">
                <a:solidFill>
                  <a:srgbClr val="444444"/>
                </a:solidFill>
                <a:latin typeface="Heebo"/>
              </a:rPr>
              <a:t> - Monday to Friday</a:t>
            </a:r>
          </a:p>
          <a:p>
            <a:r>
              <a:rPr lang="en-GB" dirty="0">
                <a:solidFill>
                  <a:srgbClr val="444444"/>
                </a:solidFill>
                <a:latin typeface="Heebo"/>
              </a:rPr>
              <a:t>3.15pm - 6.00pm </a:t>
            </a:r>
          </a:p>
          <a:p>
            <a:endParaRPr lang="en-GB" b="0" i="0" dirty="0">
              <a:solidFill>
                <a:srgbClr val="444444"/>
              </a:solidFill>
              <a:effectLst/>
              <a:latin typeface="Heebo"/>
            </a:endParaRPr>
          </a:p>
        </p:txBody>
      </p:sp>
      <p:sp>
        <p:nvSpPr>
          <p:cNvPr id="3" name="Rectangle 2">
            <a:extLst>
              <a:ext uri="{FF2B5EF4-FFF2-40B4-BE49-F238E27FC236}">
                <a16:creationId xmlns:a16="http://schemas.microsoft.com/office/drawing/2014/main" id="{A1EDBC10-0218-424F-ADEF-5DC7A1652B20}"/>
              </a:ext>
            </a:extLst>
          </p:cNvPr>
          <p:cNvSpPr/>
          <p:nvPr/>
        </p:nvSpPr>
        <p:spPr>
          <a:xfrm>
            <a:off x="327230" y="4409872"/>
            <a:ext cx="8352928" cy="923330"/>
          </a:xfrm>
          <a:prstGeom prst="rect">
            <a:avLst/>
          </a:prstGeom>
        </p:spPr>
        <p:txBody>
          <a:bodyPr wrap="square">
            <a:spAutoFit/>
          </a:bodyPr>
          <a:lstStyle/>
          <a:p>
            <a:r>
              <a:rPr lang="en-GB" b="1" dirty="0">
                <a:latin typeface="Heebo"/>
              </a:rPr>
              <a:t>To Book:</a:t>
            </a:r>
            <a:endParaRPr lang="en-GB" dirty="0">
              <a:latin typeface="Heebo"/>
            </a:endParaRPr>
          </a:p>
          <a:p>
            <a:pPr algn="just"/>
            <a:r>
              <a:rPr lang="en-GB" dirty="0">
                <a:latin typeface="Heebo"/>
              </a:rPr>
              <a:t>Please register and book your ASC space by clicking the link and selecting </a:t>
            </a:r>
            <a:r>
              <a:rPr lang="en-GB" dirty="0" err="1">
                <a:latin typeface="Heebo"/>
              </a:rPr>
              <a:t>Downsway</a:t>
            </a:r>
            <a:r>
              <a:rPr lang="en-GB" dirty="0">
                <a:latin typeface="Heebo"/>
              </a:rPr>
              <a:t>;</a:t>
            </a:r>
          </a:p>
          <a:p>
            <a:r>
              <a:rPr lang="en-GB" b="1" dirty="0">
                <a:latin typeface="Heebo"/>
                <a:hlinkClick r:id="rId2">
                  <a:extLst>
                    <a:ext uri="{A12FA001-AC4F-418D-AE19-62706E023703}">
                      <ahyp:hlinkClr xmlns:ahyp="http://schemas.microsoft.com/office/drawing/2018/hyperlinkcolor" val="tx"/>
                    </a:ext>
                  </a:extLst>
                </a:hlinkClick>
              </a:rPr>
              <a:t>https://mightyallstars.ipalbookings.com</a:t>
            </a:r>
            <a:endParaRPr lang="en-GB" b="0" i="0" dirty="0">
              <a:effectLst/>
              <a:latin typeface="Heebo"/>
            </a:endParaRPr>
          </a:p>
        </p:txBody>
      </p:sp>
      <p:sp>
        <p:nvSpPr>
          <p:cNvPr id="6" name="Rectangle 5">
            <a:extLst>
              <a:ext uri="{FF2B5EF4-FFF2-40B4-BE49-F238E27FC236}">
                <a16:creationId xmlns:a16="http://schemas.microsoft.com/office/drawing/2014/main" id="{A5502C4A-7ADC-484F-9E17-3FA48A9BBD6E}"/>
              </a:ext>
            </a:extLst>
          </p:cNvPr>
          <p:cNvSpPr/>
          <p:nvPr/>
        </p:nvSpPr>
        <p:spPr>
          <a:xfrm>
            <a:off x="328008" y="5540620"/>
            <a:ext cx="8836950" cy="646331"/>
          </a:xfrm>
          <a:prstGeom prst="rect">
            <a:avLst/>
          </a:prstGeom>
        </p:spPr>
        <p:txBody>
          <a:bodyPr wrap="square">
            <a:spAutoFit/>
          </a:bodyPr>
          <a:lstStyle/>
          <a:p>
            <a:r>
              <a:rPr lang="fr-FR" b="1" dirty="0">
                <a:latin typeface="Heebo"/>
              </a:rPr>
              <a:t>Email </a:t>
            </a:r>
            <a:r>
              <a:rPr lang="fr-FR" b="1" dirty="0" err="1">
                <a:latin typeface="Heebo"/>
              </a:rPr>
              <a:t>Address</a:t>
            </a:r>
            <a:r>
              <a:rPr lang="fr-FR" b="1" dirty="0">
                <a:latin typeface="Heebo"/>
              </a:rPr>
              <a:t>:</a:t>
            </a:r>
            <a:endParaRPr lang="fr-FR" dirty="0">
              <a:latin typeface="Heebo"/>
            </a:endParaRPr>
          </a:p>
          <a:p>
            <a:r>
              <a:rPr lang="fr-FR" dirty="0">
                <a:latin typeface="Heebo"/>
              </a:rPr>
              <a:t>mightyallstarsipal@gmail.com</a:t>
            </a:r>
            <a:endParaRPr lang="fr-FR" b="0" i="0" dirty="0">
              <a:effectLst/>
              <a:latin typeface="Heebo"/>
            </a:endParaRPr>
          </a:p>
        </p:txBody>
      </p:sp>
      <p:pic>
        <p:nvPicPr>
          <p:cNvPr id="4098" name="Picture 2" descr="School Clubs">
            <a:extLst>
              <a:ext uri="{FF2B5EF4-FFF2-40B4-BE49-F238E27FC236}">
                <a16:creationId xmlns:a16="http://schemas.microsoft.com/office/drawing/2014/main" id="{FABF4576-3CE6-43ED-8C56-0122DE0E20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1565827"/>
            <a:ext cx="2352675"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29007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995936" y="2204864"/>
            <a:ext cx="2664296" cy="187220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128462" y="1171294"/>
            <a:ext cx="8980042" cy="3477875"/>
          </a:xfrm>
          <a:prstGeom prst="rect">
            <a:avLst/>
          </a:prstGeom>
        </p:spPr>
        <p:txBody>
          <a:bodyPr wrap="square">
            <a:spAutoFit/>
          </a:bodyPr>
          <a:lstStyle/>
          <a:p>
            <a:pPr algn="just"/>
            <a:r>
              <a:rPr lang="en-GB" sz="2000" b="1" dirty="0"/>
              <a:t>We will keep you informed with all that is happening at </a:t>
            </a:r>
            <a:r>
              <a:rPr lang="en-GB" sz="2000" b="1" dirty="0" err="1"/>
              <a:t>Downsway</a:t>
            </a:r>
            <a:r>
              <a:rPr lang="en-GB" sz="2000" b="1" dirty="0"/>
              <a:t> Primary School via email through the school office. </a:t>
            </a:r>
          </a:p>
          <a:p>
            <a:pPr algn="just"/>
            <a:endParaRPr lang="en-GB" sz="2000" dirty="0"/>
          </a:p>
          <a:p>
            <a:pPr algn="just"/>
            <a:r>
              <a:rPr lang="en-GB" sz="2000" dirty="0"/>
              <a:t>Mrs Ayres sends out a monthly school newsletter. </a:t>
            </a:r>
          </a:p>
          <a:p>
            <a:pPr algn="just"/>
            <a:endParaRPr lang="en-GB" sz="2000" dirty="0"/>
          </a:p>
          <a:p>
            <a:pPr algn="just"/>
            <a:endParaRPr lang="en-GB" sz="2000" dirty="0"/>
          </a:p>
          <a:p>
            <a:pPr algn="just"/>
            <a:endParaRPr lang="en-GB" sz="2000" dirty="0"/>
          </a:p>
          <a:p>
            <a:pPr algn="just"/>
            <a:r>
              <a:rPr lang="en-GB" sz="2000" dirty="0"/>
              <a:t>You will also receive a Foundation Stage newsletter, topic map and home learning grid at the beginning of every half term. These are also saved on the school website.  </a:t>
            </a:r>
          </a:p>
          <a:p>
            <a:pPr algn="just"/>
            <a:endParaRPr lang="en-GB" sz="2000" dirty="0"/>
          </a:p>
          <a:p>
            <a:pPr algn="just"/>
            <a:endParaRPr lang="en-GB" sz="2000" dirty="0"/>
          </a:p>
        </p:txBody>
      </p:sp>
      <p:sp>
        <p:nvSpPr>
          <p:cNvPr id="10" name="Rectangle 9"/>
          <p:cNvSpPr/>
          <p:nvPr/>
        </p:nvSpPr>
        <p:spPr>
          <a:xfrm>
            <a:off x="14178" y="12786"/>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128462" y="162467"/>
            <a:ext cx="9036496" cy="707886"/>
          </a:xfrm>
          <a:prstGeom prst="rect">
            <a:avLst/>
          </a:prstGeom>
          <a:noFill/>
        </p:spPr>
        <p:txBody>
          <a:bodyPr wrap="square" rtlCol="0">
            <a:spAutoFit/>
          </a:bodyPr>
          <a:lstStyle/>
          <a:p>
            <a:pPr algn="ctr"/>
            <a:r>
              <a:rPr lang="en-US" sz="4000" b="1" dirty="0">
                <a:solidFill>
                  <a:schemeClr val="bg1"/>
                </a:solidFill>
              </a:rPr>
              <a:t>Parent Communication and Newsletters </a:t>
            </a:r>
            <a:endParaRPr lang="en-GB" sz="4000" b="1" dirty="0">
              <a:solidFill>
                <a:schemeClr val="bg1"/>
              </a:solidFill>
            </a:endParaRPr>
          </a:p>
        </p:txBody>
      </p:sp>
      <p:pic>
        <p:nvPicPr>
          <p:cNvPr id="2" name="Picture 1">
            <a:extLst>
              <a:ext uri="{FF2B5EF4-FFF2-40B4-BE49-F238E27FC236}">
                <a16:creationId xmlns:a16="http://schemas.microsoft.com/office/drawing/2014/main" id="{A221C58D-C8E8-4749-BF7C-3AC2CFDBEDD7}"/>
              </a:ext>
            </a:extLst>
          </p:cNvPr>
          <p:cNvPicPr>
            <a:picLocks noChangeAspect="1"/>
          </p:cNvPicPr>
          <p:nvPr/>
        </p:nvPicPr>
        <p:blipFill>
          <a:blip r:embed="rId2"/>
          <a:stretch>
            <a:fillRect/>
          </a:stretch>
        </p:blipFill>
        <p:spPr>
          <a:xfrm>
            <a:off x="5724128" y="1758707"/>
            <a:ext cx="2664296" cy="1357253"/>
          </a:xfrm>
          <a:prstGeom prst="rect">
            <a:avLst/>
          </a:prstGeom>
        </p:spPr>
      </p:pic>
      <p:pic>
        <p:nvPicPr>
          <p:cNvPr id="4" name="Picture 3">
            <a:extLst>
              <a:ext uri="{FF2B5EF4-FFF2-40B4-BE49-F238E27FC236}">
                <a16:creationId xmlns:a16="http://schemas.microsoft.com/office/drawing/2014/main" id="{C5496FE5-2EEB-45A9-9760-2270FAA73CC6}"/>
              </a:ext>
            </a:extLst>
          </p:cNvPr>
          <p:cNvPicPr>
            <a:picLocks noChangeAspect="1"/>
          </p:cNvPicPr>
          <p:nvPr/>
        </p:nvPicPr>
        <p:blipFill>
          <a:blip r:embed="rId3"/>
          <a:stretch>
            <a:fillRect/>
          </a:stretch>
        </p:blipFill>
        <p:spPr>
          <a:xfrm>
            <a:off x="887334" y="4005064"/>
            <a:ext cx="3327932" cy="2592582"/>
          </a:xfrm>
          <a:prstGeom prst="rect">
            <a:avLst/>
          </a:prstGeom>
        </p:spPr>
      </p:pic>
      <p:pic>
        <p:nvPicPr>
          <p:cNvPr id="6" name="Picture 5">
            <a:extLst>
              <a:ext uri="{FF2B5EF4-FFF2-40B4-BE49-F238E27FC236}">
                <a16:creationId xmlns:a16="http://schemas.microsoft.com/office/drawing/2014/main" id="{55D453B6-BAF4-45DD-A1B2-ECF63AC3CB3B}"/>
              </a:ext>
            </a:extLst>
          </p:cNvPr>
          <p:cNvPicPr>
            <a:picLocks noChangeAspect="1"/>
          </p:cNvPicPr>
          <p:nvPr/>
        </p:nvPicPr>
        <p:blipFill rotWithShape="1">
          <a:blip r:embed="rId4"/>
          <a:srcRect b="1055"/>
          <a:stretch/>
        </p:blipFill>
        <p:spPr>
          <a:xfrm>
            <a:off x="4539662" y="4056440"/>
            <a:ext cx="3742674" cy="2592582"/>
          </a:xfrm>
          <a:prstGeom prst="rect">
            <a:avLst/>
          </a:prstGeom>
        </p:spPr>
      </p:pic>
    </p:spTree>
    <p:extLst>
      <p:ext uri="{BB962C8B-B14F-4D97-AF65-F5344CB8AC3E}">
        <p14:creationId xmlns:p14="http://schemas.microsoft.com/office/powerpoint/2010/main" val="2138326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8"/>
          <p:cNvSpPr>
            <a:spLocks noChangeAspect="1" noChangeArrowheads="1" noTextEdit="1"/>
          </p:cNvSpPr>
          <p:nvPr/>
        </p:nvSpPr>
        <p:spPr bwMode="auto">
          <a:xfrm>
            <a:off x="6516216" y="1019920"/>
            <a:ext cx="2913197" cy="2598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2" name="Rectangle 1"/>
          <p:cNvSpPr/>
          <p:nvPr/>
        </p:nvSpPr>
        <p:spPr>
          <a:xfrm>
            <a:off x="179512" y="1186699"/>
            <a:ext cx="9390691" cy="769441"/>
          </a:xfrm>
          <a:prstGeom prst="rect">
            <a:avLst/>
          </a:prstGeom>
        </p:spPr>
        <p:txBody>
          <a:bodyPr wrap="square">
            <a:spAutoFit/>
          </a:bodyPr>
          <a:lstStyle/>
          <a:p>
            <a:pPr algn="just" hangingPunct="0"/>
            <a:r>
              <a:rPr lang="en-GB" sz="2000" dirty="0">
                <a:cs typeface="Comic Sans MS"/>
              </a:rPr>
              <a:t>Your knowledge about your child’s learning and development is so important to us. </a:t>
            </a:r>
          </a:p>
          <a:p>
            <a:pPr algn="ctr" hangingPunct="0"/>
            <a:endParaRPr lang="en-GB" sz="2400" dirty="0">
              <a:solidFill>
                <a:srgbClr val="1616E8"/>
              </a:solidFill>
              <a:cs typeface="Comic Sans MS"/>
            </a:endParaRPr>
          </a:p>
        </p:txBody>
      </p:sp>
      <p:sp>
        <p:nvSpPr>
          <p:cNvPr id="11" name="Rectangle 10"/>
          <p:cNvSpPr/>
          <p:nvPr/>
        </p:nvSpPr>
        <p:spPr>
          <a:xfrm>
            <a:off x="-4539" y="-18885"/>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102965" y="81995"/>
            <a:ext cx="9036496" cy="707886"/>
          </a:xfrm>
          <a:prstGeom prst="rect">
            <a:avLst/>
          </a:prstGeom>
          <a:noFill/>
        </p:spPr>
        <p:txBody>
          <a:bodyPr wrap="square" rtlCol="0">
            <a:spAutoFit/>
          </a:bodyPr>
          <a:lstStyle/>
          <a:p>
            <a:pPr algn="ctr"/>
            <a:r>
              <a:rPr lang="en-US" sz="4000" b="1" dirty="0">
                <a:solidFill>
                  <a:schemeClr val="bg1"/>
                </a:solidFill>
              </a:rPr>
              <a:t>Parents as Partners</a:t>
            </a:r>
            <a:endParaRPr lang="en-GB" sz="4000" b="1" dirty="0">
              <a:solidFill>
                <a:schemeClr val="bg1"/>
              </a:solidFill>
            </a:endParaRPr>
          </a:p>
        </p:txBody>
      </p:sp>
      <p:sp>
        <p:nvSpPr>
          <p:cNvPr id="16" name="Rectangle 15"/>
          <p:cNvSpPr/>
          <p:nvPr/>
        </p:nvSpPr>
        <p:spPr>
          <a:xfrm>
            <a:off x="-411959" y="5913512"/>
            <a:ext cx="4100804" cy="369332"/>
          </a:xfrm>
          <a:prstGeom prst="rect">
            <a:avLst/>
          </a:prstGeom>
        </p:spPr>
        <p:txBody>
          <a:bodyPr wrap="square">
            <a:spAutoFit/>
          </a:bodyPr>
          <a:lstStyle/>
          <a:p>
            <a:pPr algn="ctr" hangingPunct="0"/>
            <a:r>
              <a:rPr lang="en-GB" b="1" dirty="0">
                <a:cs typeface="Comic Sans MS"/>
              </a:rPr>
              <a:t>School website </a:t>
            </a:r>
          </a:p>
        </p:txBody>
      </p:sp>
      <p:sp>
        <p:nvSpPr>
          <p:cNvPr id="18" name="Rectangle 17"/>
          <p:cNvSpPr/>
          <p:nvPr/>
        </p:nvSpPr>
        <p:spPr>
          <a:xfrm>
            <a:off x="102965" y="2178122"/>
            <a:ext cx="8938070" cy="2308324"/>
          </a:xfrm>
          <a:prstGeom prst="rect">
            <a:avLst/>
          </a:prstGeom>
        </p:spPr>
        <p:txBody>
          <a:bodyPr wrap="square">
            <a:spAutoFit/>
          </a:bodyPr>
          <a:lstStyle/>
          <a:p>
            <a:pPr algn="just"/>
            <a:r>
              <a:rPr lang="en-GB" dirty="0"/>
              <a:t>We use </a:t>
            </a:r>
            <a:r>
              <a:rPr lang="en-GB" b="1" dirty="0" err="1"/>
              <a:t>SeeSaw</a:t>
            </a:r>
            <a:r>
              <a:rPr lang="en-GB" dirty="0"/>
              <a:t> (an online communication platform) to share big events, experiences and ‘wow’ moments in school. You will be given log in details once your child has started school. </a:t>
            </a:r>
          </a:p>
          <a:p>
            <a:pPr algn="just"/>
            <a:endParaRPr lang="en-GB" dirty="0"/>
          </a:p>
          <a:p>
            <a:pPr algn="just"/>
            <a:r>
              <a:rPr lang="en-GB" dirty="0"/>
              <a:t>On Seesaw you can share:</a:t>
            </a:r>
          </a:p>
          <a:p>
            <a:pPr algn="just"/>
            <a:endParaRPr lang="en-GB" dirty="0"/>
          </a:p>
          <a:p>
            <a:pPr marL="342900" indent="-342900" algn="just">
              <a:buFont typeface="Arial" panose="020B0604020202020204" pitchFamily="34" charset="0"/>
              <a:buChar char="•"/>
            </a:pPr>
            <a:r>
              <a:rPr lang="en-GB" dirty="0"/>
              <a:t>Any learning that takes place at home with us in school.</a:t>
            </a:r>
          </a:p>
          <a:p>
            <a:pPr marL="342900" indent="-342900" algn="just">
              <a:buFont typeface="Arial" panose="020B0604020202020204" pitchFamily="34" charset="0"/>
              <a:buChar char="•"/>
            </a:pPr>
            <a:r>
              <a:rPr lang="en-GB" dirty="0"/>
              <a:t>Wow moments for example learning to ride a bike, swimming lessons </a:t>
            </a:r>
          </a:p>
          <a:p>
            <a:pPr marL="342900" indent="-342900" algn="just">
              <a:buFont typeface="Arial" panose="020B0604020202020204" pitchFamily="34" charset="0"/>
              <a:buChar char="•"/>
            </a:pPr>
            <a:r>
              <a:rPr lang="en-GB" dirty="0"/>
              <a:t>Children’s interests to inform our planning </a:t>
            </a:r>
          </a:p>
        </p:txBody>
      </p:sp>
      <p:sp>
        <p:nvSpPr>
          <p:cNvPr id="19" name="Rectangle 18"/>
          <p:cNvSpPr/>
          <p:nvPr/>
        </p:nvSpPr>
        <p:spPr>
          <a:xfrm>
            <a:off x="112801" y="4575931"/>
            <a:ext cx="8938070" cy="923330"/>
          </a:xfrm>
          <a:prstGeom prst="rect">
            <a:avLst/>
          </a:prstGeom>
        </p:spPr>
        <p:txBody>
          <a:bodyPr wrap="square">
            <a:spAutoFit/>
          </a:bodyPr>
          <a:lstStyle/>
          <a:p>
            <a:pPr algn="just" hangingPunct="0"/>
            <a:r>
              <a:rPr lang="en-GB" b="1" dirty="0">
                <a:cs typeface="Comic Sans MS"/>
              </a:rPr>
              <a:t>Welcome Time: Classroom Drop-in Sessions</a:t>
            </a:r>
          </a:p>
          <a:p>
            <a:pPr algn="just" hangingPunct="0"/>
            <a:r>
              <a:rPr lang="en-US" dirty="0">
                <a:cs typeface="Comic Sans MS"/>
              </a:rPr>
              <a:t>An opportunity to look at your child’s books throughout the year on specific dates and times</a:t>
            </a:r>
            <a:r>
              <a:rPr lang="en-US" dirty="0">
                <a:solidFill>
                  <a:srgbClr val="0000CC"/>
                </a:solidFill>
                <a:cs typeface="Comic Sans MS"/>
              </a:rPr>
              <a:t>.</a:t>
            </a:r>
            <a:endParaRPr lang="en-GB" dirty="0">
              <a:solidFill>
                <a:srgbClr val="0000CC"/>
              </a:solidFill>
              <a:cs typeface="Comic Sans MS"/>
            </a:endParaRPr>
          </a:p>
          <a:p>
            <a:pPr algn="ctr" hangingPunct="0"/>
            <a:r>
              <a:rPr lang="en-GB" b="1" dirty="0">
                <a:solidFill>
                  <a:srgbClr val="0000CC"/>
                </a:solidFill>
                <a:cs typeface="Comic Sans MS"/>
              </a:rPr>
              <a:t> </a:t>
            </a:r>
          </a:p>
        </p:txBody>
      </p:sp>
      <p:pic>
        <p:nvPicPr>
          <p:cNvPr id="3" name="Picture 2">
            <a:extLst>
              <a:ext uri="{FF2B5EF4-FFF2-40B4-BE49-F238E27FC236}">
                <a16:creationId xmlns:a16="http://schemas.microsoft.com/office/drawing/2014/main" id="{175E6CDD-70FD-46F4-BA2D-8F0C611F9AAA}"/>
              </a:ext>
            </a:extLst>
          </p:cNvPr>
          <p:cNvPicPr>
            <a:picLocks noChangeAspect="1"/>
          </p:cNvPicPr>
          <p:nvPr/>
        </p:nvPicPr>
        <p:blipFill>
          <a:blip r:embed="rId3"/>
          <a:stretch>
            <a:fillRect/>
          </a:stretch>
        </p:blipFill>
        <p:spPr>
          <a:xfrm>
            <a:off x="2479621" y="5444421"/>
            <a:ext cx="2160240" cy="1252675"/>
          </a:xfrm>
          <a:prstGeom prst="rect">
            <a:avLst/>
          </a:prstGeom>
        </p:spPr>
      </p:pic>
      <p:pic>
        <p:nvPicPr>
          <p:cNvPr id="13" name="Picture 12">
            <a:extLst>
              <a:ext uri="{FF2B5EF4-FFF2-40B4-BE49-F238E27FC236}">
                <a16:creationId xmlns:a16="http://schemas.microsoft.com/office/drawing/2014/main" id="{C32DDFB8-0A25-4B23-8A01-F3ABCA7AFD42}"/>
              </a:ext>
            </a:extLst>
          </p:cNvPr>
          <p:cNvPicPr>
            <a:picLocks noChangeAspect="1"/>
          </p:cNvPicPr>
          <p:nvPr/>
        </p:nvPicPr>
        <p:blipFill>
          <a:blip r:embed="rId4"/>
          <a:stretch>
            <a:fillRect/>
          </a:stretch>
        </p:blipFill>
        <p:spPr>
          <a:xfrm>
            <a:off x="3721101" y="1556791"/>
            <a:ext cx="1643736" cy="643579"/>
          </a:xfrm>
          <a:prstGeom prst="rect">
            <a:avLst/>
          </a:prstGeom>
        </p:spPr>
      </p:pic>
    </p:spTree>
    <p:extLst>
      <p:ext uri="{BB962C8B-B14F-4D97-AF65-F5344CB8AC3E}">
        <p14:creationId xmlns:p14="http://schemas.microsoft.com/office/powerpoint/2010/main" val="28811963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286" y="1041433"/>
            <a:ext cx="9036495" cy="1815882"/>
          </a:xfrm>
          <a:prstGeom prst="rect">
            <a:avLst/>
          </a:prstGeom>
        </p:spPr>
        <p:txBody>
          <a:bodyPr wrap="square">
            <a:spAutoFit/>
          </a:bodyPr>
          <a:lstStyle/>
          <a:p>
            <a:pPr algn="just"/>
            <a:r>
              <a:rPr lang="en-GB" sz="2000" dirty="0"/>
              <a:t>In Foundation, many of the activities we organise are school-based due to the young age of the children. We plan one trip out of school in the summer term.  </a:t>
            </a:r>
            <a:endParaRPr lang="en-GB" dirty="0"/>
          </a:p>
          <a:p>
            <a:pPr algn="ctr"/>
            <a:endParaRPr lang="en-GB" sz="2400" dirty="0">
              <a:solidFill>
                <a:srgbClr val="1616E8"/>
              </a:solidFill>
            </a:endParaRPr>
          </a:p>
          <a:p>
            <a:pPr algn="ctr"/>
            <a:endParaRPr lang="en-GB" sz="2400" dirty="0">
              <a:solidFill>
                <a:srgbClr val="1616E8"/>
              </a:solidFill>
            </a:endParaRPr>
          </a:p>
          <a:p>
            <a:pPr algn="ctr"/>
            <a:endParaRPr lang="en-GB" sz="2400" dirty="0">
              <a:solidFill>
                <a:srgbClr val="1616E8"/>
              </a:solidFill>
            </a:endParaRPr>
          </a:p>
        </p:txBody>
      </p:sp>
      <p:sp>
        <p:nvSpPr>
          <p:cNvPr id="12" name="Rectangle 11"/>
          <p:cNvSpPr/>
          <p:nvPr/>
        </p:nvSpPr>
        <p:spPr>
          <a:xfrm>
            <a:off x="20287" y="16129"/>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80528" y="101562"/>
            <a:ext cx="9036496" cy="707886"/>
          </a:xfrm>
          <a:prstGeom prst="rect">
            <a:avLst/>
          </a:prstGeom>
          <a:noFill/>
        </p:spPr>
        <p:txBody>
          <a:bodyPr wrap="square" rtlCol="0">
            <a:spAutoFit/>
          </a:bodyPr>
          <a:lstStyle/>
          <a:p>
            <a:pPr algn="ctr"/>
            <a:r>
              <a:rPr lang="en-US" sz="4000" b="1" dirty="0">
                <a:solidFill>
                  <a:schemeClr val="bg1"/>
                </a:solidFill>
              </a:rPr>
              <a:t>Trips and Experiences </a:t>
            </a:r>
            <a:endParaRPr lang="en-GB" sz="4000" b="1" dirty="0">
              <a:solidFill>
                <a:schemeClr val="bg1"/>
              </a:solidFill>
            </a:endParaRPr>
          </a:p>
        </p:txBody>
      </p:sp>
      <p:pic>
        <p:nvPicPr>
          <p:cNvPr id="5" name="Picture 4">
            <a:extLst>
              <a:ext uri="{FF2B5EF4-FFF2-40B4-BE49-F238E27FC236}">
                <a16:creationId xmlns:a16="http://schemas.microsoft.com/office/drawing/2014/main" id="{609BE4C1-6DC2-43A6-8D18-9B969A89D197}"/>
              </a:ext>
            </a:extLst>
          </p:cNvPr>
          <p:cNvPicPr>
            <a:picLocks noChangeAspect="1"/>
          </p:cNvPicPr>
          <p:nvPr/>
        </p:nvPicPr>
        <p:blipFill>
          <a:blip r:embed="rId2"/>
          <a:stretch>
            <a:fillRect/>
          </a:stretch>
        </p:blipFill>
        <p:spPr>
          <a:xfrm>
            <a:off x="323528" y="2010929"/>
            <a:ext cx="2797252" cy="1432739"/>
          </a:xfrm>
          <a:prstGeom prst="rect">
            <a:avLst/>
          </a:prstGeom>
        </p:spPr>
      </p:pic>
      <p:pic>
        <p:nvPicPr>
          <p:cNvPr id="2050" name="Picture 2" descr="Insect Lore - Butterfly Garden">
            <a:extLst>
              <a:ext uri="{FF2B5EF4-FFF2-40B4-BE49-F238E27FC236}">
                <a16:creationId xmlns:a16="http://schemas.microsoft.com/office/drawing/2014/main" id="{77B51D11-5D07-41DA-AF30-6CD00DB9111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04909" y="1683957"/>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Post Box Cardboard Cutout">
            <a:extLst>
              <a:ext uri="{FF2B5EF4-FFF2-40B4-BE49-F238E27FC236}">
                <a16:creationId xmlns:a16="http://schemas.microsoft.com/office/drawing/2014/main" id="{234696DA-9C71-4C70-AF51-B57BF30E87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381" y="3730019"/>
            <a:ext cx="1619807" cy="284176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Beale Wildlife Park">
            <a:extLst>
              <a:ext uri="{FF2B5EF4-FFF2-40B4-BE49-F238E27FC236}">
                <a16:creationId xmlns:a16="http://schemas.microsoft.com/office/drawing/2014/main" id="{95EA1385-765A-4309-8941-DEF36FE908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69898" y="1820261"/>
            <a:ext cx="1593067" cy="1593067"/>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Easy gingerbread men recipe for kids - Cooking with my kids">
            <a:extLst>
              <a:ext uri="{FF2B5EF4-FFF2-40B4-BE49-F238E27FC236}">
                <a16:creationId xmlns:a16="http://schemas.microsoft.com/office/drawing/2014/main" id="{28B53D92-4663-4F9F-B049-66C040468A6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49900" y="4462148"/>
            <a:ext cx="2606881" cy="1738373"/>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Plant a sunflower | Scottish Wildlife Trust">
            <a:extLst>
              <a:ext uri="{FF2B5EF4-FFF2-40B4-BE49-F238E27FC236}">
                <a16:creationId xmlns:a16="http://schemas.microsoft.com/office/drawing/2014/main" id="{7F9D7356-3FC7-4059-BBDF-0FACE802B77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14354" y="4382824"/>
            <a:ext cx="2124089" cy="1593067"/>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Bucklebury Farm Tickets, Membership Plans, Gift Vouchers - Buy Online">
            <a:extLst>
              <a:ext uri="{FF2B5EF4-FFF2-40B4-BE49-F238E27FC236}">
                <a16:creationId xmlns:a16="http://schemas.microsoft.com/office/drawing/2014/main" id="{19A98B20-E042-4104-A24E-9DC2939E33C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327737" y="2875371"/>
            <a:ext cx="1760858" cy="173645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Making a Cress Head - Berkshire Mummies">
            <a:extLst>
              <a:ext uri="{FF2B5EF4-FFF2-40B4-BE49-F238E27FC236}">
                <a16:creationId xmlns:a16="http://schemas.microsoft.com/office/drawing/2014/main" id="{E54690B6-360C-4C58-909C-BE2F480F1688}"/>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300904" y="5331334"/>
            <a:ext cx="1787691" cy="134076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Image result for early years foundation st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7" y="5294700"/>
            <a:ext cx="3438183" cy="156329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97793" y="5257461"/>
            <a:ext cx="5404920" cy="984885"/>
          </a:xfrm>
          <a:prstGeom prst="rect">
            <a:avLst/>
          </a:prstGeom>
          <a:solidFill>
            <a:schemeClr val="bg1"/>
          </a:solidFill>
        </p:spPr>
        <p:txBody>
          <a:bodyPr wrap="square" rtlCol="0">
            <a:spAutoFit/>
          </a:bodyPr>
          <a:lstStyle/>
          <a:p>
            <a:pPr algn="ctr"/>
            <a:r>
              <a:rPr lang="en-US" sz="2000" b="1" dirty="0"/>
              <a:t>Children learn to be… </a:t>
            </a:r>
          </a:p>
          <a:p>
            <a:endParaRPr lang="en-US" dirty="0"/>
          </a:p>
          <a:p>
            <a:pPr algn="ctr"/>
            <a:r>
              <a:rPr lang="en-US" sz="2000" dirty="0"/>
              <a:t>Resilient    Capable     Confident     Self-assured </a:t>
            </a:r>
            <a:endParaRPr lang="en-GB" sz="2000" dirty="0"/>
          </a:p>
        </p:txBody>
      </p:sp>
      <p:sp>
        <p:nvSpPr>
          <p:cNvPr id="2" name="Rectangle 1"/>
          <p:cNvSpPr/>
          <p:nvPr/>
        </p:nvSpPr>
        <p:spPr>
          <a:xfrm>
            <a:off x="83273" y="1553459"/>
            <a:ext cx="9016815" cy="3385542"/>
          </a:xfrm>
          <a:prstGeom prst="rect">
            <a:avLst/>
          </a:prstGeom>
        </p:spPr>
        <p:txBody>
          <a:bodyPr wrap="square">
            <a:spAutoFit/>
          </a:bodyPr>
          <a:lstStyle/>
          <a:p>
            <a:pPr algn="just"/>
            <a:r>
              <a:rPr lang="en-GB" sz="2400" dirty="0"/>
              <a:t>We aim to create a fun, caring and positive approach to learning. </a:t>
            </a:r>
          </a:p>
          <a:p>
            <a:pPr algn="just"/>
            <a:endParaRPr lang="en-GB" sz="1600" dirty="0"/>
          </a:p>
          <a:p>
            <a:pPr algn="just"/>
            <a:r>
              <a:rPr lang="en-GB" sz="2400" dirty="0"/>
              <a:t>In the Foundation Stage we are building on the children’s previous knowledge. </a:t>
            </a:r>
          </a:p>
          <a:p>
            <a:pPr algn="just"/>
            <a:endParaRPr lang="en-GB" sz="1400" dirty="0"/>
          </a:p>
          <a:p>
            <a:pPr algn="just"/>
            <a:r>
              <a:rPr lang="en-GB" sz="2400" dirty="0"/>
              <a:t>Practical play experiences are very important at this stage of development.</a:t>
            </a:r>
          </a:p>
          <a:p>
            <a:pPr algn="just"/>
            <a:endParaRPr lang="en-GB" sz="1600" dirty="0"/>
          </a:p>
          <a:p>
            <a:pPr algn="just"/>
            <a:r>
              <a:rPr lang="en-GB" sz="2400" dirty="0"/>
              <a:t>We plan exciting topics throughout the year!</a:t>
            </a:r>
            <a:r>
              <a:rPr lang="en-GB" sz="2800" dirty="0"/>
              <a:t> </a:t>
            </a:r>
          </a:p>
          <a:p>
            <a:pPr algn="ctr"/>
            <a:endParaRPr lang="en-GB" sz="2000" dirty="0"/>
          </a:p>
        </p:txBody>
      </p:sp>
      <p:sp>
        <p:nvSpPr>
          <p:cNvPr id="10" name="Rectangle 9"/>
          <p:cNvSpPr/>
          <p:nvPr/>
        </p:nvSpPr>
        <p:spPr>
          <a:xfrm>
            <a:off x="19681" y="28258"/>
            <a:ext cx="9144000" cy="1206741"/>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127185" y="129139"/>
            <a:ext cx="9036496" cy="707886"/>
          </a:xfrm>
          <a:prstGeom prst="rect">
            <a:avLst/>
          </a:prstGeom>
          <a:noFill/>
        </p:spPr>
        <p:txBody>
          <a:bodyPr wrap="square" rtlCol="0">
            <a:spAutoFit/>
          </a:bodyPr>
          <a:lstStyle/>
          <a:p>
            <a:pPr algn="ctr"/>
            <a:r>
              <a:rPr lang="en-US" sz="4000" b="1" dirty="0">
                <a:solidFill>
                  <a:schemeClr val="bg1"/>
                </a:solidFill>
              </a:rPr>
              <a:t>Curriculum and Learning</a:t>
            </a:r>
            <a:endParaRPr lang="en-GB" sz="4000" b="1" dirty="0">
              <a:solidFill>
                <a:schemeClr val="bg1"/>
              </a:solidFill>
            </a:endParaRPr>
          </a:p>
        </p:txBody>
      </p:sp>
    </p:spTree>
    <p:extLst>
      <p:ext uri="{BB962C8B-B14F-4D97-AF65-F5344CB8AC3E}">
        <p14:creationId xmlns:p14="http://schemas.microsoft.com/office/powerpoint/2010/main" val="30687754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a:extLst>
              <a:ext uri="{FF2B5EF4-FFF2-40B4-BE49-F238E27FC236}">
                <a16:creationId xmlns:a16="http://schemas.microsoft.com/office/drawing/2014/main" id="{A6B7C930-8D54-4E03-97A3-FD233659F230}"/>
              </a:ext>
            </a:extLst>
          </p:cNvPr>
          <p:cNvGraphicFramePr>
            <a:graphicFrameLocks noChangeAspect="1"/>
          </p:cNvGraphicFramePr>
          <p:nvPr>
            <p:extLst>
              <p:ext uri="{D42A27DB-BD31-4B8C-83A1-F6EECF244321}">
                <p14:modId xmlns:p14="http://schemas.microsoft.com/office/powerpoint/2010/main" val="1446025155"/>
              </p:ext>
            </p:extLst>
          </p:nvPr>
        </p:nvGraphicFramePr>
        <p:xfrm>
          <a:off x="1547664" y="2202116"/>
          <a:ext cx="9433048" cy="4561521"/>
        </p:xfrm>
        <a:graphic>
          <a:graphicData uri="http://schemas.openxmlformats.org/presentationml/2006/ole">
            <mc:AlternateContent xmlns:mc="http://schemas.openxmlformats.org/markup-compatibility/2006">
              <mc:Choice xmlns:v="urn:schemas-microsoft-com:vml" Requires="v">
                <p:oleObj spid="_x0000_s5154" name="Document" r:id="rId4" imgW="5410200" imgH="2616200" progId="Word.Document.12">
                  <p:embed/>
                </p:oleObj>
              </mc:Choice>
              <mc:Fallback>
                <p:oleObj name="Document" r:id="rId4" imgW="5410200" imgH="2616200" progId="Word.Document.12">
                  <p:embed/>
                  <p:pic>
                    <p:nvPicPr>
                      <p:cNvPr id="6" name="Object 5"/>
                      <p:cNvPicPr/>
                      <p:nvPr/>
                    </p:nvPicPr>
                    <p:blipFill>
                      <a:blip r:embed="rId5"/>
                      <a:stretch>
                        <a:fillRect/>
                      </a:stretch>
                    </p:blipFill>
                    <p:spPr>
                      <a:xfrm>
                        <a:off x="1547664" y="2202116"/>
                        <a:ext cx="9433048" cy="4561521"/>
                      </a:xfrm>
                      <a:prstGeom prst="rect">
                        <a:avLst/>
                      </a:prstGeom>
                    </p:spPr>
                  </p:pic>
                </p:oleObj>
              </mc:Fallback>
            </mc:AlternateContent>
          </a:graphicData>
        </a:graphic>
      </p:graphicFrame>
      <p:sp>
        <p:nvSpPr>
          <p:cNvPr id="7" name="Rectangle 6">
            <a:extLst>
              <a:ext uri="{FF2B5EF4-FFF2-40B4-BE49-F238E27FC236}">
                <a16:creationId xmlns:a16="http://schemas.microsoft.com/office/drawing/2014/main" id="{AB1C0645-2493-419B-A0E2-EABAE5045476}"/>
              </a:ext>
            </a:extLst>
          </p:cNvPr>
          <p:cNvSpPr/>
          <p:nvPr/>
        </p:nvSpPr>
        <p:spPr>
          <a:xfrm>
            <a:off x="19681" y="28258"/>
            <a:ext cx="9144000" cy="1397007"/>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679E1835-3850-492A-94F0-1FAA9088BD9F}"/>
              </a:ext>
            </a:extLst>
          </p:cNvPr>
          <p:cNvSpPr txBox="1"/>
          <p:nvPr/>
        </p:nvSpPr>
        <p:spPr>
          <a:xfrm>
            <a:off x="127185" y="129139"/>
            <a:ext cx="9036496" cy="1323439"/>
          </a:xfrm>
          <a:prstGeom prst="rect">
            <a:avLst/>
          </a:prstGeom>
          <a:noFill/>
        </p:spPr>
        <p:txBody>
          <a:bodyPr wrap="square" rtlCol="0">
            <a:spAutoFit/>
          </a:bodyPr>
          <a:lstStyle/>
          <a:p>
            <a:pPr algn="ctr"/>
            <a:r>
              <a:rPr lang="en-US" sz="4000" b="1" dirty="0">
                <a:solidFill>
                  <a:schemeClr val="bg1"/>
                </a:solidFill>
              </a:rPr>
              <a:t>Curriculum and Learning: </a:t>
            </a:r>
          </a:p>
          <a:p>
            <a:pPr algn="ctr"/>
            <a:r>
              <a:rPr lang="en-US" sz="4000" b="1" dirty="0">
                <a:solidFill>
                  <a:schemeClr val="bg1"/>
                </a:solidFill>
              </a:rPr>
              <a:t>Early Years Foundation Stage </a:t>
            </a:r>
            <a:endParaRPr lang="en-GB" sz="4000" b="1" dirty="0">
              <a:solidFill>
                <a:schemeClr val="bg1"/>
              </a:solidFill>
            </a:endParaRPr>
          </a:p>
        </p:txBody>
      </p:sp>
      <p:sp>
        <p:nvSpPr>
          <p:cNvPr id="9" name="Rectangle 8">
            <a:extLst>
              <a:ext uri="{FF2B5EF4-FFF2-40B4-BE49-F238E27FC236}">
                <a16:creationId xmlns:a16="http://schemas.microsoft.com/office/drawing/2014/main" id="{3E5F9667-1724-4923-AD7C-7BBEA34C582B}"/>
              </a:ext>
            </a:extLst>
          </p:cNvPr>
          <p:cNvSpPr/>
          <p:nvPr/>
        </p:nvSpPr>
        <p:spPr>
          <a:xfrm>
            <a:off x="19680" y="1425265"/>
            <a:ext cx="9124319" cy="646331"/>
          </a:xfrm>
          <a:prstGeom prst="rect">
            <a:avLst/>
          </a:prstGeom>
        </p:spPr>
        <p:txBody>
          <a:bodyPr wrap="square">
            <a:spAutoFit/>
          </a:bodyPr>
          <a:lstStyle/>
          <a:p>
            <a:pPr algn="just"/>
            <a:r>
              <a:rPr lang="en-GB" dirty="0"/>
              <a:t>We follow the Early Years Foundation Stage Framework which is implemented by the Government. There are 17 Early Learning Goals that we help the children work towards. </a:t>
            </a:r>
            <a:endParaRPr lang="en-US" sz="1100" dirty="0"/>
          </a:p>
        </p:txBody>
      </p:sp>
    </p:spTree>
    <p:extLst>
      <p:ext uri="{BB962C8B-B14F-4D97-AF65-F5344CB8AC3E}">
        <p14:creationId xmlns:p14="http://schemas.microsoft.com/office/powerpoint/2010/main" val="4669064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0E24CA8-CDDB-4240-8DD7-A6B48BBB25E4}"/>
              </a:ext>
            </a:extLst>
          </p:cNvPr>
          <p:cNvSpPr/>
          <p:nvPr/>
        </p:nvSpPr>
        <p:spPr>
          <a:xfrm>
            <a:off x="19681" y="28258"/>
            <a:ext cx="9144000" cy="1206741"/>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56492D39-A14E-46B5-BF0E-7259AF5278E0}"/>
              </a:ext>
            </a:extLst>
          </p:cNvPr>
          <p:cNvSpPr txBox="1"/>
          <p:nvPr/>
        </p:nvSpPr>
        <p:spPr>
          <a:xfrm>
            <a:off x="251520" y="277685"/>
            <a:ext cx="9036496" cy="707886"/>
          </a:xfrm>
          <a:prstGeom prst="rect">
            <a:avLst/>
          </a:prstGeom>
          <a:noFill/>
        </p:spPr>
        <p:txBody>
          <a:bodyPr wrap="square" rtlCol="0">
            <a:spAutoFit/>
          </a:bodyPr>
          <a:lstStyle/>
          <a:p>
            <a:pPr algn="ctr"/>
            <a:r>
              <a:rPr lang="en-US" sz="4000" b="1" dirty="0">
                <a:solidFill>
                  <a:schemeClr val="bg1"/>
                </a:solidFill>
              </a:rPr>
              <a:t>Autumn Term Timetable</a:t>
            </a:r>
            <a:endParaRPr lang="en-GB" sz="4000" b="1" dirty="0">
              <a:solidFill>
                <a:schemeClr val="bg1"/>
              </a:solidFill>
            </a:endParaRPr>
          </a:p>
        </p:txBody>
      </p:sp>
      <p:pic>
        <p:nvPicPr>
          <p:cNvPr id="3" name="Picture 2">
            <a:extLst>
              <a:ext uri="{FF2B5EF4-FFF2-40B4-BE49-F238E27FC236}">
                <a16:creationId xmlns:a16="http://schemas.microsoft.com/office/drawing/2014/main" id="{A807581D-0906-423C-A1AA-37BF020CEB79}"/>
              </a:ext>
            </a:extLst>
          </p:cNvPr>
          <p:cNvPicPr>
            <a:picLocks noChangeAspect="1"/>
          </p:cNvPicPr>
          <p:nvPr/>
        </p:nvPicPr>
        <p:blipFill>
          <a:blip r:embed="rId2"/>
          <a:stretch>
            <a:fillRect/>
          </a:stretch>
        </p:blipFill>
        <p:spPr>
          <a:xfrm>
            <a:off x="611560" y="1484426"/>
            <a:ext cx="8229624" cy="4896902"/>
          </a:xfrm>
          <a:prstGeom prst="rect">
            <a:avLst/>
          </a:prstGeom>
        </p:spPr>
      </p:pic>
    </p:spTree>
    <p:extLst>
      <p:ext uri="{BB962C8B-B14F-4D97-AF65-F5344CB8AC3E}">
        <p14:creationId xmlns:p14="http://schemas.microsoft.com/office/powerpoint/2010/main" val="38840514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E63A860-8678-4D1E-9C2C-637978FC43D0}"/>
              </a:ext>
            </a:extLst>
          </p:cNvPr>
          <p:cNvSpPr/>
          <p:nvPr/>
        </p:nvSpPr>
        <p:spPr>
          <a:xfrm>
            <a:off x="127185" y="1268760"/>
            <a:ext cx="8640960" cy="3693319"/>
          </a:xfrm>
          <a:prstGeom prst="rect">
            <a:avLst/>
          </a:prstGeom>
        </p:spPr>
        <p:txBody>
          <a:bodyPr wrap="square">
            <a:spAutoFit/>
          </a:bodyPr>
          <a:lstStyle/>
          <a:p>
            <a:pPr algn="just"/>
            <a:r>
              <a:rPr lang="en-US" dirty="0"/>
              <a:t>Free-flow independent play and planned exploration opportunities within the indoor and outdoor learning environments. </a:t>
            </a:r>
          </a:p>
          <a:p>
            <a:pPr algn="just"/>
            <a:endParaRPr lang="en-US" dirty="0"/>
          </a:p>
          <a:p>
            <a:pPr algn="just"/>
            <a:r>
              <a:rPr lang="en-US" dirty="0"/>
              <a:t>Children self-select resources, </a:t>
            </a:r>
            <a:r>
              <a:rPr lang="en-US" dirty="0" err="1"/>
              <a:t>practise</a:t>
            </a:r>
            <a:r>
              <a:rPr lang="en-US" dirty="0"/>
              <a:t> new ideas and skills; they take risks, show imagination and solve problems. </a:t>
            </a:r>
          </a:p>
          <a:p>
            <a:pPr algn="just"/>
            <a:endParaRPr lang="en-US" dirty="0"/>
          </a:p>
          <a:p>
            <a:pPr algn="just"/>
            <a:r>
              <a:rPr lang="en-US" dirty="0"/>
              <a:t>Focus on developing a love of learning, independence and resilience. </a:t>
            </a:r>
          </a:p>
          <a:p>
            <a:pPr algn="just"/>
            <a:endParaRPr lang="en-US" dirty="0"/>
          </a:p>
          <a:p>
            <a:pPr algn="just"/>
            <a:r>
              <a:rPr lang="en-US" dirty="0"/>
              <a:t>Adults support children during exploring time through observation and questioning to move children’s learning on. </a:t>
            </a:r>
          </a:p>
          <a:p>
            <a:pPr algn="just"/>
            <a:endParaRPr lang="en-US" dirty="0"/>
          </a:p>
          <a:p>
            <a:pPr algn="just"/>
            <a:r>
              <a:rPr lang="en-US" dirty="0"/>
              <a:t>Children also take part in planned small group adult-lead Literacy (Drawing Club) and Mathematics activities while other children are exploring. </a:t>
            </a:r>
          </a:p>
        </p:txBody>
      </p:sp>
      <p:sp>
        <p:nvSpPr>
          <p:cNvPr id="8" name="Rectangle 7">
            <a:extLst>
              <a:ext uri="{FF2B5EF4-FFF2-40B4-BE49-F238E27FC236}">
                <a16:creationId xmlns:a16="http://schemas.microsoft.com/office/drawing/2014/main" id="{5330563E-C55F-485E-911E-660DAF227F65}"/>
              </a:ext>
            </a:extLst>
          </p:cNvPr>
          <p:cNvSpPr/>
          <p:nvPr/>
        </p:nvSpPr>
        <p:spPr>
          <a:xfrm>
            <a:off x="19681" y="28259"/>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2F4D0B58-0957-4A0B-AA82-5D1A6025B19A}"/>
              </a:ext>
            </a:extLst>
          </p:cNvPr>
          <p:cNvSpPr txBox="1"/>
          <p:nvPr/>
        </p:nvSpPr>
        <p:spPr>
          <a:xfrm>
            <a:off x="127185" y="129139"/>
            <a:ext cx="9036496" cy="707886"/>
          </a:xfrm>
          <a:prstGeom prst="rect">
            <a:avLst/>
          </a:prstGeom>
          <a:noFill/>
        </p:spPr>
        <p:txBody>
          <a:bodyPr wrap="square" rtlCol="0">
            <a:spAutoFit/>
          </a:bodyPr>
          <a:lstStyle/>
          <a:p>
            <a:pPr algn="ctr"/>
            <a:r>
              <a:rPr lang="en-US" sz="4000" b="1" dirty="0">
                <a:solidFill>
                  <a:schemeClr val="bg1"/>
                </a:solidFill>
              </a:rPr>
              <a:t>What is Exploring Time?</a:t>
            </a:r>
            <a:endParaRPr lang="en-GB" sz="4000" b="1" dirty="0">
              <a:solidFill>
                <a:schemeClr val="bg1"/>
              </a:solidFill>
            </a:endParaRPr>
          </a:p>
        </p:txBody>
      </p:sp>
      <p:pic>
        <p:nvPicPr>
          <p:cNvPr id="3074" name="Picture 2" descr="https://www.downsway.w-berks.sch.uk/_site/data/images/galleries/579/1000010756%5b1095%5d.jpg">
            <a:extLst>
              <a:ext uri="{FF2B5EF4-FFF2-40B4-BE49-F238E27FC236}">
                <a16:creationId xmlns:a16="http://schemas.microsoft.com/office/drawing/2014/main" id="{C8E27F3F-5D8B-412A-8CE7-3336C04EC098}"/>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37784"/>
          <a:stretch/>
        </p:blipFill>
        <p:spPr bwMode="auto">
          <a:xfrm>
            <a:off x="1979712" y="4892397"/>
            <a:ext cx="2160240" cy="179203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www.downsway.w-berks.sch.uk/_site/data/images/galleries/579/20240208075638%5b1107%5d.jpg">
            <a:extLst>
              <a:ext uri="{FF2B5EF4-FFF2-40B4-BE49-F238E27FC236}">
                <a16:creationId xmlns:a16="http://schemas.microsoft.com/office/drawing/2014/main" id="{306EC84F-409E-436B-A809-93B3C965EB76}"/>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33201"/>
          <a:stretch/>
        </p:blipFill>
        <p:spPr bwMode="auto">
          <a:xfrm>
            <a:off x="4540206" y="4916777"/>
            <a:ext cx="1984645" cy="1767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39806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340768"/>
            <a:ext cx="8964488" cy="4391579"/>
          </a:xfrm>
        </p:spPr>
        <p:txBody>
          <a:bodyPr>
            <a:normAutofit/>
          </a:bodyPr>
          <a:lstStyle/>
          <a:p>
            <a:pPr marL="0" indent="0" algn="ctr">
              <a:buNone/>
            </a:pPr>
            <a:r>
              <a:rPr lang="en-US" sz="2600" dirty="0"/>
              <a:t>We have learnt how to be kind. </a:t>
            </a:r>
          </a:p>
          <a:p>
            <a:pPr marL="0" indent="0" algn="ctr">
              <a:buNone/>
            </a:pPr>
            <a:r>
              <a:rPr lang="en-GB" sz="2600" dirty="0"/>
              <a:t>My favourite thing is learning with grown ups. </a:t>
            </a:r>
          </a:p>
          <a:p>
            <a:pPr marL="0" indent="0" algn="ctr">
              <a:buNone/>
            </a:pPr>
            <a:r>
              <a:rPr lang="en-GB" sz="2600" dirty="0"/>
              <a:t>I like seeing my brothers and sisters on the playground. </a:t>
            </a:r>
          </a:p>
          <a:p>
            <a:pPr marL="0" indent="0" algn="ctr">
              <a:buNone/>
            </a:pPr>
            <a:r>
              <a:rPr lang="en-GB" sz="2600" dirty="0"/>
              <a:t>I have made lots of friends.</a:t>
            </a:r>
          </a:p>
          <a:p>
            <a:pPr marL="0" indent="0" algn="ctr">
              <a:buNone/>
            </a:pPr>
            <a:r>
              <a:rPr lang="en-GB" sz="2600" dirty="0"/>
              <a:t>I think I am really good at writing now.  </a:t>
            </a:r>
          </a:p>
          <a:p>
            <a:pPr marL="0" indent="0" algn="ctr">
              <a:buNone/>
            </a:pPr>
            <a:r>
              <a:rPr lang="en-US" sz="2600" dirty="0"/>
              <a:t>I like reading stories and adding passcodes in Drawing Club.</a:t>
            </a:r>
          </a:p>
          <a:p>
            <a:pPr marL="0" indent="0" algn="ctr">
              <a:buNone/>
            </a:pPr>
            <a:r>
              <a:rPr lang="en-US" sz="2600" dirty="0"/>
              <a:t>I like learning sounds and tricky words in phonics.</a:t>
            </a:r>
          </a:p>
          <a:p>
            <a:pPr marL="0" indent="0" algn="ctr">
              <a:buNone/>
            </a:pPr>
            <a:r>
              <a:rPr lang="en-US" sz="2600" dirty="0"/>
              <a:t>Taking part in Didi rugby lessons is really fun. </a:t>
            </a:r>
          </a:p>
          <a:p>
            <a:pPr marL="0" indent="0" algn="ctr">
              <a:buNone/>
            </a:pPr>
            <a:r>
              <a:rPr lang="en-US" sz="2600" dirty="0"/>
              <a:t>I love dough disco. </a:t>
            </a:r>
          </a:p>
          <a:p>
            <a:pPr marL="0" indent="0" algn="ctr">
              <a:buNone/>
            </a:pPr>
            <a:endParaRPr lang="en-GB" sz="2800" dirty="0"/>
          </a:p>
          <a:p>
            <a:pPr marL="0" indent="0" algn="ctr">
              <a:buNone/>
            </a:pPr>
            <a:endParaRPr lang="en-GB" dirty="0">
              <a:solidFill>
                <a:srgbClr val="1616E8"/>
              </a:solidFill>
            </a:endParaRPr>
          </a:p>
        </p:txBody>
      </p:sp>
      <p:sp>
        <p:nvSpPr>
          <p:cNvPr id="4" name="Rectangle 3"/>
          <p:cNvSpPr/>
          <p:nvPr/>
        </p:nvSpPr>
        <p:spPr>
          <a:xfrm>
            <a:off x="0" y="6896"/>
            <a:ext cx="9144000" cy="1124744"/>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p:cNvSpPr txBox="1">
            <a:spLocks/>
          </p:cNvSpPr>
          <p:nvPr/>
        </p:nvSpPr>
        <p:spPr>
          <a:xfrm>
            <a:off x="438617" y="-1825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solidFill>
                  <a:schemeClr val="bg1"/>
                </a:solidFill>
              </a:rPr>
              <a:t>What the Children Say</a:t>
            </a:r>
          </a:p>
        </p:txBody>
      </p:sp>
      <p:pic>
        <p:nvPicPr>
          <p:cNvPr id="5122" name="Picture 2" descr="Image result for children speech bubbl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4846" t="12500" r="5017" b="9822"/>
          <a:stretch/>
        </p:blipFill>
        <p:spPr bwMode="auto">
          <a:xfrm>
            <a:off x="3347864" y="5739243"/>
            <a:ext cx="2259287" cy="1034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38616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97276" y="5135962"/>
            <a:ext cx="9036496" cy="707886"/>
          </a:xfrm>
          <a:prstGeom prst="rect">
            <a:avLst/>
          </a:prstGeom>
          <a:noFill/>
        </p:spPr>
        <p:txBody>
          <a:bodyPr wrap="square" rtlCol="0">
            <a:spAutoFit/>
          </a:bodyPr>
          <a:lstStyle/>
          <a:p>
            <a:pPr algn="ctr"/>
            <a:r>
              <a:rPr lang="en-US" sz="4000" b="1" dirty="0">
                <a:solidFill>
                  <a:schemeClr val="bg1"/>
                </a:solidFill>
              </a:rPr>
              <a:t>And Finally…</a:t>
            </a:r>
            <a:endParaRPr lang="en-GB" sz="4000" b="1" dirty="0">
              <a:solidFill>
                <a:schemeClr val="bg1"/>
              </a:solidFill>
            </a:endParaRPr>
          </a:p>
        </p:txBody>
      </p:sp>
      <p:sp>
        <p:nvSpPr>
          <p:cNvPr id="7" name="Rectangle 6"/>
          <p:cNvSpPr/>
          <p:nvPr/>
        </p:nvSpPr>
        <p:spPr>
          <a:xfrm>
            <a:off x="-16732" y="-13157"/>
            <a:ext cx="9133772" cy="6858000"/>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 Placeholder 3"/>
          <p:cNvSpPr txBox="1">
            <a:spLocks/>
          </p:cNvSpPr>
          <p:nvPr/>
        </p:nvSpPr>
        <p:spPr>
          <a:xfrm>
            <a:off x="837661" y="1154523"/>
            <a:ext cx="7954143" cy="3086248"/>
          </a:xfrm>
          <a:prstGeom prst="rect">
            <a:avLst/>
          </a:prstGeom>
        </p:spPr>
        <p:txBody>
          <a:bodyPr vert="horz" lIns="91440" tIns="45720" rIns="91440" bIns="45720" rtlCol="0" anchor="b">
            <a:noAutofit/>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ctr"/>
            <a:endParaRPr lang="en-GB" sz="4400" b="1" dirty="0">
              <a:solidFill>
                <a:srgbClr val="0000FF"/>
              </a:solidFill>
              <a:latin typeface="Comic Sans MS" pitchFamily="66" charset="0"/>
            </a:endParaRPr>
          </a:p>
          <a:p>
            <a:pPr algn="ctr"/>
            <a:r>
              <a:rPr lang="en-GB" sz="8000" b="1" dirty="0">
                <a:solidFill>
                  <a:schemeClr val="bg1"/>
                </a:solidFill>
              </a:rPr>
              <a:t>Q &amp; A</a:t>
            </a:r>
          </a:p>
          <a:p>
            <a:pPr algn="ctr"/>
            <a:endParaRPr lang="en-GB" sz="4400" b="1" dirty="0">
              <a:solidFill>
                <a:schemeClr val="bg1"/>
              </a:solidFill>
            </a:endParaRPr>
          </a:p>
          <a:p>
            <a:pPr algn="ctr"/>
            <a:endParaRPr lang="en-GB" sz="3600" dirty="0">
              <a:solidFill>
                <a:srgbClr val="05EAF5"/>
              </a:solidFill>
              <a:latin typeface="Comic Sans MS" pitchFamily="66" charset="0"/>
            </a:endParaRPr>
          </a:p>
        </p:txBody>
      </p:sp>
      <p:pic>
        <p:nvPicPr>
          <p:cNvPr id="8" name="Picture 7">
            <a:extLst>
              <a:ext uri="{FF2B5EF4-FFF2-40B4-BE49-F238E27FC236}">
                <a16:creationId xmlns:a16="http://schemas.microsoft.com/office/drawing/2014/main" id="{E6C21B5F-59F9-4298-B17B-E0D03B1B8AE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5130" y="217373"/>
            <a:ext cx="1399401" cy="1593558"/>
          </a:xfrm>
          <a:prstGeom prst="rect">
            <a:avLst/>
          </a:prstGeom>
        </p:spPr>
      </p:pic>
      <p:sp>
        <p:nvSpPr>
          <p:cNvPr id="2" name="Rectangle 1">
            <a:extLst>
              <a:ext uri="{FF2B5EF4-FFF2-40B4-BE49-F238E27FC236}">
                <a16:creationId xmlns:a16="http://schemas.microsoft.com/office/drawing/2014/main" id="{47796EA5-A8BE-44DF-B7F0-FC9F59A05A21}"/>
              </a:ext>
            </a:extLst>
          </p:cNvPr>
          <p:cNvSpPr/>
          <p:nvPr/>
        </p:nvSpPr>
        <p:spPr>
          <a:xfrm>
            <a:off x="2915816" y="611515"/>
            <a:ext cx="3797835" cy="369332"/>
          </a:xfrm>
          <a:prstGeom prst="rect">
            <a:avLst/>
          </a:prstGeom>
        </p:spPr>
        <p:txBody>
          <a:bodyPr wrap="none">
            <a:spAutoFit/>
          </a:bodyPr>
          <a:lstStyle/>
          <a:p>
            <a:pPr algn="ctr"/>
            <a:r>
              <a:rPr lang="en-GB" b="1" i="1" dirty="0">
                <a:solidFill>
                  <a:schemeClr val="bg1"/>
                </a:solidFill>
              </a:rPr>
              <a:t>‘Challenging minds, changing futures’</a:t>
            </a:r>
            <a:endParaRPr lang="en-GB" dirty="0"/>
          </a:p>
        </p:txBody>
      </p:sp>
      <p:pic>
        <p:nvPicPr>
          <p:cNvPr id="9" name="Picture 8">
            <a:extLst>
              <a:ext uri="{FF2B5EF4-FFF2-40B4-BE49-F238E27FC236}">
                <a16:creationId xmlns:a16="http://schemas.microsoft.com/office/drawing/2014/main" id="{02D4EF78-5BEC-4B3A-8CC4-E15C8BDD45B4}"/>
              </a:ext>
            </a:extLst>
          </p:cNvPr>
          <p:cNvPicPr>
            <a:picLocks noChangeAspect="1"/>
          </p:cNvPicPr>
          <p:nvPr/>
        </p:nvPicPr>
        <p:blipFill>
          <a:blip r:embed="rId3"/>
          <a:stretch>
            <a:fillRect/>
          </a:stretch>
        </p:blipFill>
        <p:spPr>
          <a:xfrm>
            <a:off x="5357958" y="3268223"/>
            <a:ext cx="2367733" cy="2406762"/>
          </a:xfrm>
          <a:prstGeom prst="rect">
            <a:avLst/>
          </a:prstGeom>
        </p:spPr>
      </p:pic>
      <p:sp>
        <p:nvSpPr>
          <p:cNvPr id="11" name="TextBox 10">
            <a:extLst>
              <a:ext uri="{FF2B5EF4-FFF2-40B4-BE49-F238E27FC236}">
                <a16:creationId xmlns:a16="http://schemas.microsoft.com/office/drawing/2014/main" id="{71138A46-0A5E-4D88-A2EB-A89A87123686}"/>
              </a:ext>
            </a:extLst>
          </p:cNvPr>
          <p:cNvSpPr txBox="1"/>
          <p:nvPr/>
        </p:nvSpPr>
        <p:spPr>
          <a:xfrm>
            <a:off x="5412771" y="5708140"/>
            <a:ext cx="2367734" cy="830997"/>
          </a:xfrm>
          <a:prstGeom prst="rect">
            <a:avLst/>
          </a:prstGeom>
          <a:solidFill>
            <a:srgbClr val="008040"/>
          </a:solidFill>
        </p:spPr>
        <p:txBody>
          <a:bodyPr wrap="square" rtlCol="0">
            <a:spAutoFit/>
          </a:bodyPr>
          <a:lstStyle/>
          <a:p>
            <a:pPr algn="ctr"/>
            <a:r>
              <a:rPr lang="en-US" sz="1600" b="1" dirty="0">
                <a:solidFill>
                  <a:schemeClr val="bg1"/>
                </a:solidFill>
              </a:rPr>
              <a:t>This document is on the Foundation class page of the school website</a:t>
            </a:r>
            <a:endParaRPr lang="en-GB" sz="1600" b="1" dirty="0">
              <a:solidFill>
                <a:schemeClr val="bg1"/>
              </a:solidFill>
            </a:endParaRPr>
          </a:p>
        </p:txBody>
      </p:sp>
      <p:sp>
        <p:nvSpPr>
          <p:cNvPr id="12" name="TextBox 11">
            <a:extLst>
              <a:ext uri="{FF2B5EF4-FFF2-40B4-BE49-F238E27FC236}">
                <a16:creationId xmlns:a16="http://schemas.microsoft.com/office/drawing/2014/main" id="{5A425495-EC95-4185-9908-6E5398A105BD}"/>
              </a:ext>
            </a:extLst>
          </p:cNvPr>
          <p:cNvSpPr txBox="1"/>
          <p:nvPr/>
        </p:nvSpPr>
        <p:spPr>
          <a:xfrm>
            <a:off x="97276" y="4509120"/>
            <a:ext cx="2099654" cy="584775"/>
          </a:xfrm>
          <a:prstGeom prst="rect">
            <a:avLst/>
          </a:prstGeom>
          <a:solidFill>
            <a:srgbClr val="008040"/>
          </a:solidFill>
        </p:spPr>
        <p:txBody>
          <a:bodyPr wrap="square" rtlCol="0">
            <a:spAutoFit/>
          </a:bodyPr>
          <a:lstStyle/>
          <a:p>
            <a:pPr algn="ctr"/>
            <a:r>
              <a:rPr lang="en-US" sz="1600" b="1" dirty="0">
                <a:solidFill>
                  <a:schemeClr val="bg1"/>
                </a:solidFill>
              </a:rPr>
              <a:t>Please collect a copy before you leave</a:t>
            </a:r>
            <a:endParaRPr lang="en-GB" sz="1600" b="1" dirty="0">
              <a:solidFill>
                <a:schemeClr val="bg1"/>
              </a:solidFill>
            </a:endParaRPr>
          </a:p>
        </p:txBody>
      </p:sp>
      <p:pic>
        <p:nvPicPr>
          <p:cNvPr id="3" name="Picture 2">
            <a:extLst>
              <a:ext uri="{FF2B5EF4-FFF2-40B4-BE49-F238E27FC236}">
                <a16:creationId xmlns:a16="http://schemas.microsoft.com/office/drawing/2014/main" id="{7E73F5D1-0866-4BBB-BDE4-7E09714462C1}"/>
              </a:ext>
            </a:extLst>
          </p:cNvPr>
          <p:cNvPicPr>
            <a:picLocks noChangeAspect="1"/>
          </p:cNvPicPr>
          <p:nvPr/>
        </p:nvPicPr>
        <p:blipFill>
          <a:blip r:embed="rId4"/>
          <a:stretch>
            <a:fillRect/>
          </a:stretch>
        </p:blipFill>
        <p:spPr>
          <a:xfrm>
            <a:off x="2123728" y="3275683"/>
            <a:ext cx="2296874" cy="3263454"/>
          </a:xfrm>
          <a:prstGeom prst="rect">
            <a:avLst/>
          </a:prstGeom>
        </p:spPr>
      </p:pic>
    </p:spTree>
    <p:extLst>
      <p:ext uri="{BB962C8B-B14F-4D97-AF65-F5344CB8AC3E}">
        <p14:creationId xmlns:p14="http://schemas.microsoft.com/office/powerpoint/2010/main" val="41903198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1632</TotalTime>
  <Words>1006</Words>
  <Application>Microsoft Office PowerPoint</Application>
  <PresentationFormat>On-screen Show (4:3)</PresentationFormat>
  <Paragraphs>131</Paragraphs>
  <Slides>18</Slides>
  <Notes>3</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18</vt:i4>
      </vt:variant>
    </vt:vector>
  </HeadingPairs>
  <TitlesOfParts>
    <vt:vector size="25" baseType="lpstr">
      <vt:lpstr>Arial</vt:lpstr>
      <vt:lpstr>Calibri</vt:lpstr>
      <vt:lpstr>CentSchlbk-Bold</vt:lpstr>
      <vt:lpstr>Comic Sans MS</vt:lpstr>
      <vt:lpstr>Heebo</vt:lpstr>
      <vt:lpstr>Office Theme</vt:lpstr>
      <vt:lpstr>Document</vt:lpstr>
      <vt:lpstr>July 2025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dc:title>
  <dc:creator>Emma Dawkins</dc:creator>
  <cp:lastModifiedBy>Emma Clarke</cp:lastModifiedBy>
  <cp:revision>208</cp:revision>
  <cp:lastPrinted>2018-07-03T16:22:36Z</cp:lastPrinted>
  <dcterms:created xsi:type="dcterms:W3CDTF">2012-06-26T13:30:36Z</dcterms:created>
  <dcterms:modified xsi:type="dcterms:W3CDTF">2025-07-07T13:47:46Z</dcterms:modified>
</cp:coreProperties>
</file>